
<file path=[Content_Types].xml><?xml version="1.0" encoding="utf-8"?>
<Types xmlns="http://schemas.openxmlformats.org/package/2006/content-types">
  <Default Extension="png" ContentType="image/png"/>
  <Default Extension="jpeg" ContentType="image/jpeg"/>
  <Default Extension="glb" ContentType="model/gltf.binary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7"/>
  </p:notesMasterIdLst>
  <p:sldIdLst>
    <p:sldId id="257" r:id="rId2"/>
    <p:sldId id="256" r:id="rId3"/>
    <p:sldId id="258" r:id="rId4"/>
    <p:sldId id="259" r:id="rId5"/>
    <p:sldId id="260" r:id="rId6"/>
    <p:sldId id="265" r:id="rId7"/>
    <p:sldId id="261" r:id="rId8"/>
    <p:sldId id="273" r:id="rId9"/>
    <p:sldId id="277" r:id="rId10"/>
    <p:sldId id="278" r:id="rId11"/>
    <p:sldId id="263" r:id="rId12"/>
    <p:sldId id="282" r:id="rId13"/>
    <p:sldId id="275" r:id="rId14"/>
    <p:sldId id="264" r:id="rId15"/>
    <p:sldId id="272" r:id="rId16"/>
    <p:sldId id="269" r:id="rId17"/>
    <p:sldId id="284" r:id="rId18"/>
    <p:sldId id="281" r:id="rId19"/>
    <p:sldId id="266" r:id="rId20"/>
    <p:sldId id="276" r:id="rId21"/>
    <p:sldId id="279" r:id="rId22"/>
    <p:sldId id="271" r:id="rId23"/>
    <p:sldId id="274" r:id="rId24"/>
    <p:sldId id="268" r:id="rId25"/>
    <p:sldId id="283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547" y="-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audio1.wav>
</file>

<file path=ppt/media/hdphoto1.wdp>
</file>

<file path=ppt/media/hdphoto2.wdp>
</file>

<file path=ppt/media/image1.jpeg>
</file>

<file path=ppt/media/image10.jp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jpg>
</file>

<file path=ppt/media/image24.jpg>
</file>

<file path=ppt/media/image25.jpg>
</file>

<file path=ppt/media/image26.jpg>
</file>

<file path=ppt/media/image27.jpg>
</file>

<file path=ppt/media/image28.jpeg>
</file>

<file path=ppt/media/image29.jpeg>
</file>

<file path=ppt/media/image3.png>
</file>

<file path=ppt/media/image30.jpeg>
</file>

<file path=ppt/media/image31.jpeg>
</file>

<file path=ppt/media/image32.jpg>
</file>

<file path=ppt/media/image33.jpg>
</file>

<file path=ppt/media/image34.jpg>
</file>

<file path=ppt/media/image4.png>
</file>

<file path=ppt/media/image5.jpeg>
</file>

<file path=ppt/media/image6.jpg>
</file>

<file path=ppt/media/image7.jpg>
</file>

<file path=ppt/media/image8.png>
</file>

<file path=ppt/media/image9.jpeg>
</file>

<file path=ppt/media/media1.mp4>
</file>

<file path=ppt/media/media2.mp4>
</file>

<file path=ppt/media/media3.mp4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0EE47A-0322-467C-91A5-39EA136E7153}" type="datetimeFigureOut">
              <a:rPr lang="en-IN" smtClean="0"/>
              <a:t>24-06-2024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F230E9-2F61-45B5-957E-5EE291A8D6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1175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F230E9-2F61-45B5-957E-5EE291A8D66E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8752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B47D2-C486-4F84-A4C8-62F1140D9CB2}" type="datetimeFigureOut">
              <a:rPr lang="en-IN" smtClean="0"/>
              <a:t>24-06-2024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693C366B-2A3A-4DD8-8031-61B4098823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6191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B47D2-C486-4F84-A4C8-62F1140D9CB2}" type="datetimeFigureOut">
              <a:rPr lang="en-IN" smtClean="0"/>
              <a:t>24-06-2024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C366B-2A3A-4DD8-8031-61B4098823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0690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B47D2-C486-4F84-A4C8-62F1140D9CB2}" type="datetimeFigureOut">
              <a:rPr lang="en-IN" smtClean="0"/>
              <a:t>24-06-2024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C366B-2A3A-4DD8-8031-61B4098823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056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B47D2-C486-4F84-A4C8-62F1140D9CB2}" type="datetimeFigureOut">
              <a:rPr lang="en-IN" smtClean="0"/>
              <a:t>24-06-2024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C366B-2A3A-4DD8-8031-61B4098823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7070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AEB47D2-C486-4F84-A4C8-62F1140D9CB2}" type="datetimeFigureOut">
              <a:rPr lang="en-IN" smtClean="0"/>
              <a:t>24-06-2024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IN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693C366B-2A3A-4DD8-8031-61B4098823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92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B47D2-C486-4F84-A4C8-62F1140D9CB2}" type="datetimeFigureOut">
              <a:rPr lang="en-IN" smtClean="0"/>
              <a:t>24-06-2024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C366B-2A3A-4DD8-8031-61B4098823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3241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B47D2-C486-4F84-A4C8-62F1140D9CB2}" type="datetimeFigureOut">
              <a:rPr lang="en-IN" smtClean="0"/>
              <a:t>24-06-2024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C366B-2A3A-4DD8-8031-61B4098823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5654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B47D2-C486-4F84-A4C8-62F1140D9CB2}" type="datetimeFigureOut">
              <a:rPr lang="en-IN" smtClean="0"/>
              <a:t>24-06-2024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C366B-2A3A-4DD8-8031-61B4098823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0868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B47D2-C486-4F84-A4C8-62F1140D9CB2}" type="datetimeFigureOut">
              <a:rPr lang="en-IN" smtClean="0"/>
              <a:t>24-06-2024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C366B-2A3A-4DD8-8031-61B4098823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2632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B47D2-C486-4F84-A4C8-62F1140D9CB2}" type="datetimeFigureOut">
              <a:rPr lang="en-IN" smtClean="0"/>
              <a:t>24-06-2024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C366B-2A3A-4DD8-8031-61B4098823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7926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B47D2-C486-4F84-A4C8-62F1140D9CB2}" type="datetimeFigureOut">
              <a:rPr lang="en-IN" smtClean="0"/>
              <a:t>24-06-2024</a:t>
            </a:fld>
            <a:endParaRPr lang="en-IN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C366B-2A3A-4DD8-8031-61B4098823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5814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CAEB47D2-C486-4F84-A4C8-62F1140D9CB2}" type="datetimeFigureOut">
              <a:rPr lang="en-IN" smtClean="0"/>
              <a:t>24-06-2024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693C366B-2A3A-4DD8-8031-61B4098823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8691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jpg"/><Relationship Id="rId4" Type="http://schemas.openxmlformats.org/officeDocument/2006/relationships/image" Target="../media/image26.jp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jpg"/><Relationship Id="rId3" Type="http://schemas.openxmlformats.org/officeDocument/2006/relationships/image" Target="../media/image29.jpeg"/><Relationship Id="rId7" Type="http://schemas.openxmlformats.org/officeDocument/2006/relationships/image" Target="../media/image33.jp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jpg"/><Relationship Id="rId5" Type="http://schemas.openxmlformats.org/officeDocument/2006/relationships/image" Target="../media/image31.jpeg"/><Relationship Id="rId4" Type="http://schemas.openxmlformats.org/officeDocument/2006/relationships/image" Target="../media/image30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7CEDE0CB-BACA-370D-DF78-7A9FAEF6EA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068" y="185517"/>
            <a:ext cx="4304299" cy="20014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04CC3CDC-B95A-B69B-5088-747AB04B9F73}"/>
              </a:ext>
            </a:extLst>
          </p:cNvPr>
          <p:cNvSpPr txBox="1"/>
          <p:nvPr/>
        </p:nvSpPr>
        <p:spPr>
          <a:xfrm>
            <a:off x="7506880" y="2686946"/>
            <a:ext cx="40629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dirty="0"/>
              <a:t>Neo Matrixx</a:t>
            </a:r>
          </a:p>
          <a:p>
            <a:pPr algn="ctr"/>
            <a:r>
              <a:rPr lang="en-IN" sz="2000" dirty="0"/>
              <a:t>Velammal College of Engineering &amp; Technology</a:t>
            </a:r>
          </a:p>
          <a:p>
            <a:pPr algn="ctr"/>
            <a:r>
              <a:rPr lang="en-IN" sz="2000" dirty="0"/>
              <a:t>Madurai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65D7BEEB-E23B-1825-5CB3-5C49B68C7ACC}"/>
              </a:ext>
            </a:extLst>
          </p:cNvPr>
          <p:cNvSpPr txBox="1"/>
          <p:nvPr/>
        </p:nvSpPr>
        <p:spPr>
          <a:xfrm>
            <a:off x="6211009" y="4772850"/>
            <a:ext cx="46945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PS ID</a:t>
            </a:r>
            <a:r>
              <a:rPr lang="en-IN" sz="2000" dirty="0"/>
              <a:t>: UP1263</a:t>
            </a:r>
          </a:p>
          <a:p>
            <a:r>
              <a:rPr lang="en-IN" sz="2000" b="1" dirty="0"/>
              <a:t>Organization Name</a:t>
            </a:r>
            <a:r>
              <a:rPr lang="en-IN" sz="2000" dirty="0"/>
              <a:t>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00F488AE-4B65-CF34-6863-7F98267B239E}"/>
              </a:ext>
            </a:extLst>
          </p:cNvPr>
          <p:cNvSpPr txBox="1"/>
          <p:nvPr/>
        </p:nvSpPr>
        <p:spPr>
          <a:xfrm>
            <a:off x="1027522" y="2260540"/>
            <a:ext cx="36576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u="sng" dirty="0"/>
              <a:t>Team Members</a:t>
            </a:r>
            <a:r>
              <a:rPr lang="en-IN" sz="2000" dirty="0"/>
              <a:t>:</a:t>
            </a:r>
          </a:p>
          <a:p>
            <a:pPr algn="ctr"/>
            <a:endParaRPr lang="en-IN" sz="2000" dirty="0"/>
          </a:p>
          <a:p>
            <a:pPr algn="ctr"/>
            <a:r>
              <a:rPr lang="en-IN" sz="2000" dirty="0"/>
              <a:t>Shivani Suvatheka S</a:t>
            </a:r>
          </a:p>
          <a:p>
            <a:pPr algn="ctr"/>
            <a:r>
              <a:rPr lang="en-IN" sz="2000" dirty="0"/>
              <a:t>Al Mohamed Bilal A</a:t>
            </a:r>
            <a:br>
              <a:rPr lang="en-IN" sz="2000" dirty="0"/>
            </a:br>
            <a:r>
              <a:rPr lang="en-IN" sz="2000" dirty="0"/>
              <a:t>Raaja Kartikeya N S</a:t>
            </a:r>
          </a:p>
          <a:p>
            <a:pPr algn="ctr"/>
            <a:r>
              <a:rPr lang="en-IN" sz="2000" dirty="0"/>
              <a:t>Dinesh S</a:t>
            </a:r>
          </a:p>
          <a:p>
            <a:pPr algn="ctr"/>
            <a:r>
              <a:rPr lang="en-IN" sz="2000" dirty="0"/>
              <a:t>Ammu Nishitha S</a:t>
            </a:r>
          </a:p>
          <a:p>
            <a:pPr algn="ctr"/>
            <a:r>
              <a:rPr lang="en-IN" sz="2000" dirty="0"/>
              <a:t>Vishal Jonathan A</a:t>
            </a:r>
          </a:p>
          <a:p>
            <a:pPr algn="ctr"/>
            <a:endParaRPr lang="en-IN" sz="2000" dirty="0"/>
          </a:p>
          <a:p>
            <a:pPr algn="ctr"/>
            <a:endParaRPr lang="en-IN" sz="2000" dirty="0"/>
          </a:p>
          <a:p>
            <a:pPr algn="ctr"/>
            <a:r>
              <a:rPr lang="en-IN" sz="2000" b="1" u="sng" dirty="0"/>
              <a:t>Team Mentors</a:t>
            </a:r>
            <a:r>
              <a:rPr lang="en-IN" sz="2000" dirty="0"/>
              <a:t>:</a:t>
            </a:r>
          </a:p>
          <a:p>
            <a:pPr algn="ctr"/>
            <a:endParaRPr lang="en-IN" sz="2000" dirty="0"/>
          </a:p>
          <a:p>
            <a:pPr algn="ctr"/>
            <a:r>
              <a:rPr lang="en-IN" sz="2000" dirty="0"/>
              <a:t>Mr V Karthick</a:t>
            </a:r>
          </a:p>
          <a:p>
            <a:pPr algn="ctr"/>
            <a:r>
              <a:rPr lang="en-IN" sz="2000" dirty="0"/>
              <a:t>Dr P Karthikeyan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C67C66FE-7CB9-CCB6-6907-53EB147867F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425883"/>
            <a:ext cx="1381275" cy="143523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6B3C6EB4-301D-E637-C4FB-3C67EB73543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730" y="4705686"/>
            <a:ext cx="2014828" cy="10527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D1521D8-48DA-A514-5C4B-4101C95F5DE6}"/>
              </a:ext>
            </a:extLst>
          </p:cNvPr>
          <p:cNvSpPr txBox="1"/>
          <p:nvPr/>
        </p:nvSpPr>
        <p:spPr>
          <a:xfrm>
            <a:off x="5785526" y="739047"/>
            <a:ext cx="5404089" cy="707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rgbClr val="00B050"/>
                </a:solidFill>
              </a:rPr>
              <a:t>#SIH Hardware Edition – </a:t>
            </a:r>
            <a:r>
              <a:rPr lang="en-IN" sz="2000" b="1" dirty="0">
                <a:solidFill>
                  <a:srgbClr val="002060"/>
                </a:solidFill>
              </a:rPr>
              <a:t>GRAND FINALE!!!</a:t>
            </a:r>
            <a:endParaRPr lang="en-IN" sz="20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32207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  <p:sndAc>
          <p:stSnd>
            <p:snd r:embed="rId2" name="chimes.wav"/>
          </p:stSnd>
        </p:sndAc>
      </p:transition>
    </mc:Choice>
    <mc:Fallback xmlns="">
      <p:transition spd="slow">
        <p:fade/>
        <p:sndAc>
          <p:stSnd>
            <p:snd r:embed="rId6" name="chimes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9EE6531-20C9-B8C5-8481-BBE5E002E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Placement of ecg leads on neonates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17A3F4AE-143F-55A6-CD91-E96CB7B5A3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41" y="1569869"/>
            <a:ext cx="9323108" cy="5127072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56864C42-F48D-E10A-7BE4-016E359A8171}"/>
              </a:ext>
            </a:extLst>
          </p:cNvPr>
          <p:cNvSpPr/>
          <p:nvPr/>
        </p:nvSpPr>
        <p:spPr>
          <a:xfrm>
            <a:off x="5862320" y="3535680"/>
            <a:ext cx="233680" cy="1193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312EB50B-1D34-D3E4-EF9D-45E05DFE79B4}"/>
              </a:ext>
            </a:extLst>
          </p:cNvPr>
          <p:cNvSpPr/>
          <p:nvPr/>
        </p:nvSpPr>
        <p:spPr>
          <a:xfrm>
            <a:off x="6188205" y="3536315"/>
            <a:ext cx="134620" cy="1371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EE71BDF5-8D58-8DF6-D827-9E6BCE18F425}"/>
              </a:ext>
            </a:extLst>
          </p:cNvPr>
          <p:cNvSpPr/>
          <p:nvPr/>
        </p:nvSpPr>
        <p:spPr>
          <a:xfrm>
            <a:off x="5911850" y="3860800"/>
            <a:ext cx="134620" cy="1371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xmlns="" id="{3BED593E-ECF6-AAC1-9992-D0A8E41EF2D2}"/>
              </a:ext>
            </a:extLst>
          </p:cNvPr>
          <p:cNvSpPr/>
          <p:nvPr/>
        </p:nvSpPr>
        <p:spPr>
          <a:xfrm>
            <a:off x="5635495" y="3517900"/>
            <a:ext cx="134620" cy="1371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C949C6B9-5073-2409-611E-EAE25DFC80B0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5770115" y="3595370"/>
            <a:ext cx="9220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47ACF790-A46D-F8CB-437B-32B7C8F0F8C8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6096000" y="3595370"/>
            <a:ext cx="9220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73A458BB-9DFD-CC09-C6FB-19BE4BC25446}"/>
              </a:ext>
            </a:extLst>
          </p:cNvPr>
          <p:cNvCxnSpPr>
            <a:stCxn id="9" idx="0"/>
            <a:endCxn id="6" idx="2"/>
          </p:cNvCxnSpPr>
          <p:nvPr/>
        </p:nvCxnSpPr>
        <p:spPr>
          <a:xfrm flipV="1">
            <a:off x="5979160" y="3655060"/>
            <a:ext cx="0" cy="20574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602E6E94-042A-081D-DC10-54A4E1FA200D}"/>
              </a:ext>
            </a:extLst>
          </p:cNvPr>
          <p:cNvCxnSpPr>
            <a:stCxn id="10" idx="0"/>
          </p:cNvCxnSpPr>
          <p:nvPr/>
        </p:nvCxnSpPr>
        <p:spPr>
          <a:xfrm flipV="1">
            <a:off x="5702805" y="3279140"/>
            <a:ext cx="0" cy="23876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xmlns="" id="{276546B2-F08B-CC18-A4B9-AD5B25BB90F4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6255515" y="3279140"/>
            <a:ext cx="0" cy="25717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112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B64760-CF0B-F29E-C127-227E7D24B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Progress – day 3 (27.08.22)</a:t>
            </a:r>
          </a:p>
        </p:txBody>
      </p:sp>
      <p:graphicFrame>
        <p:nvGraphicFramePr>
          <p:cNvPr id="6" name="Table 7">
            <a:extLst>
              <a:ext uri="{FF2B5EF4-FFF2-40B4-BE49-F238E27FC236}">
                <a16:creationId xmlns:a16="http://schemas.microsoft.com/office/drawing/2014/main" xmlns="" id="{837B4ED3-11A7-72D6-65D9-2B7B7DBE43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4541100"/>
              </p:ext>
            </p:extLst>
          </p:nvPr>
        </p:nvGraphicFramePr>
        <p:xfrm>
          <a:off x="1133475" y="1919816"/>
          <a:ext cx="8534401" cy="302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8317">
                  <a:extLst>
                    <a:ext uri="{9D8B030D-6E8A-4147-A177-3AD203B41FA5}">
                      <a16:colId xmlns:a16="http://schemas.microsoft.com/office/drawing/2014/main" xmlns="" val="167974294"/>
                    </a:ext>
                  </a:extLst>
                </a:gridCol>
                <a:gridCol w="2958042">
                  <a:extLst>
                    <a:ext uri="{9D8B030D-6E8A-4147-A177-3AD203B41FA5}">
                      <a16:colId xmlns:a16="http://schemas.microsoft.com/office/drawing/2014/main" xmlns="" val="3820704037"/>
                    </a:ext>
                  </a:extLst>
                </a:gridCol>
                <a:gridCol w="2958042">
                  <a:extLst>
                    <a:ext uri="{9D8B030D-6E8A-4147-A177-3AD203B41FA5}">
                      <a16:colId xmlns:a16="http://schemas.microsoft.com/office/drawing/2014/main" xmlns="" val="16144362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Task Assigned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Struggles Faced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Outcome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31015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Design &amp; develop a case for the POD using 3D Printing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 large number of designs were to be printed by other teams, Time consuming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Obtained the casing for the POD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04774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Design &amp; develop the miniature version of the product before placing it in the casing(POD)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Lack of working space due to flooding with rainwater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Developed the miniature version of the product the next day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563268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8957201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19C4B03-4528-4B21-2853-C8B2C83DB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000039"/>
          </a:xfrm>
        </p:spPr>
        <p:txBody>
          <a:bodyPr/>
          <a:lstStyle/>
          <a:p>
            <a:r>
              <a:rPr lang="en-US" dirty="0"/>
              <a:t>Structure of the pod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35D628A-ABA8-4238-9F3E-DDF6F837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Dimensions of the pod (Feet): 60 * 30 * 20mm</a:t>
            </a:r>
          </a:p>
          <a:p>
            <a:r>
              <a:rPr lang="en-US" dirty="0"/>
              <a:t>Dimension of the pod (Chest): 85 * 40 * 20mm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16358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8C558C9-4D19-85BC-D0AD-DB9BB6361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215" y="446924"/>
            <a:ext cx="10058400" cy="976523"/>
          </a:xfrm>
        </p:spPr>
        <p:txBody>
          <a:bodyPr/>
          <a:lstStyle/>
          <a:p>
            <a:r>
              <a:rPr lang="en-IN" dirty="0"/>
              <a:t>Continued…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36A70B2-EB74-BC0B-D071-941F2E8C22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30" y="1734531"/>
            <a:ext cx="3940318" cy="35342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D436CDB7-A5E7-A722-5373-6300DCAD7F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2663" y="1591769"/>
            <a:ext cx="3103050" cy="38631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526D8FB0-A835-394B-2348-E331FED2E777}"/>
              </a:ext>
            </a:extLst>
          </p:cNvPr>
          <p:cNvSpPr txBox="1"/>
          <p:nvPr/>
        </p:nvSpPr>
        <p:spPr>
          <a:xfrm>
            <a:off x="8220173" y="2865747"/>
            <a:ext cx="3657600" cy="95410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00B050"/>
                </a:solidFill>
              </a:rPr>
              <a:t>POD developed using 3D Printing</a:t>
            </a:r>
          </a:p>
        </p:txBody>
      </p:sp>
    </p:spTree>
    <p:extLst>
      <p:ext uri="{BB962C8B-B14F-4D97-AF65-F5344CB8AC3E}">
        <p14:creationId xmlns:p14="http://schemas.microsoft.com/office/powerpoint/2010/main" val="3011838892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1D43C27-9C71-6F0D-7C7D-15A483805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Progress – day 4 (28.08.22)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xmlns="" id="{6306D8D8-790E-46DE-CEDD-C2275AEFF9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9639028"/>
              </p:ext>
            </p:extLst>
          </p:nvPr>
        </p:nvGraphicFramePr>
        <p:xfrm>
          <a:off x="1165225" y="1976966"/>
          <a:ext cx="8435976" cy="42733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1992">
                  <a:extLst>
                    <a:ext uri="{9D8B030D-6E8A-4147-A177-3AD203B41FA5}">
                      <a16:colId xmlns:a16="http://schemas.microsoft.com/office/drawing/2014/main" xmlns="" val="1738875214"/>
                    </a:ext>
                  </a:extLst>
                </a:gridCol>
                <a:gridCol w="2747433">
                  <a:extLst>
                    <a:ext uri="{9D8B030D-6E8A-4147-A177-3AD203B41FA5}">
                      <a16:colId xmlns:a16="http://schemas.microsoft.com/office/drawing/2014/main" xmlns="" val="2945034960"/>
                    </a:ext>
                  </a:extLst>
                </a:gridCol>
                <a:gridCol w="2876551">
                  <a:extLst>
                    <a:ext uri="{9D8B030D-6E8A-4147-A177-3AD203B41FA5}">
                      <a16:colId xmlns:a16="http://schemas.microsoft.com/office/drawing/2014/main" xmlns="" val="4282433255"/>
                    </a:ext>
                  </a:extLst>
                </a:gridCol>
              </a:tblGrid>
              <a:tr h="60767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Task Assigned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Struggles Faced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Outcome</a:t>
                      </a: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75169559"/>
                  </a:ext>
                </a:extLst>
              </a:tr>
              <a:tr h="21702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Obtain output for SpO2, &amp; an overall result analysis chart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Errors in coding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Successfully eliminated the errors in the code &amp; obtained accurate results for SpO2, presented the overall result analysis chart as expected</a:t>
                      </a: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66853159"/>
                  </a:ext>
                </a:extLst>
              </a:tr>
              <a:tr h="607673">
                <a:tc>
                  <a:txBody>
                    <a:bodyPr/>
                    <a:lstStyle/>
                    <a:p>
                      <a:r>
                        <a:rPr lang="en-IN" dirty="0"/>
                        <a:t>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Unable to perform clinical trial for validating ECG readings due to heavy rains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Validated temperature, SpO2 &amp; pulse 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830692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833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-20220828-WA0015_Trim">
            <a:hlinkClick r:id="" action="ppaction://media"/>
            <a:extLst>
              <a:ext uri="{FF2B5EF4-FFF2-40B4-BE49-F238E27FC236}">
                <a16:creationId xmlns:a16="http://schemas.microsoft.com/office/drawing/2014/main" xmlns="" id="{779BC238-01D1-90B0-F978-E1A8D54B095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9318" y="514060"/>
            <a:ext cx="3984340" cy="582987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3FE32BA-92F6-C277-387F-EF37585C5AA4}"/>
              </a:ext>
            </a:extLst>
          </p:cNvPr>
          <p:cNvSpPr txBox="1"/>
          <p:nvPr/>
        </p:nvSpPr>
        <p:spPr>
          <a:xfrm>
            <a:off x="5514624" y="2196445"/>
            <a:ext cx="5788058" cy="17543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5400" dirty="0">
                <a:solidFill>
                  <a:srgbClr val="00B050"/>
                </a:solidFill>
              </a:rPr>
              <a:t>SpO2 &amp; Heart Rate Output</a:t>
            </a:r>
          </a:p>
        </p:txBody>
      </p:sp>
    </p:spTree>
    <p:extLst>
      <p:ext uri="{BB962C8B-B14F-4D97-AF65-F5344CB8AC3E}">
        <p14:creationId xmlns:p14="http://schemas.microsoft.com/office/powerpoint/2010/main" val="26117073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2A45D92-A538-2B41-A071-917334938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1693" y="327316"/>
            <a:ext cx="10058400" cy="1295007"/>
          </a:xfrm>
        </p:spPr>
        <p:txBody>
          <a:bodyPr/>
          <a:lstStyle/>
          <a:p>
            <a:r>
              <a:rPr lang="en-IN" dirty="0"/>
              <a:t>Product validation</a:t>
            </a:r>
          </a:p>
        </p:txBody>
      </p:sp>
      <p:pic>
        <p:nvPicPr>
          <p:cNvPr id="9" name="VID-20220829-WA0017">
            <a:hlinkClick r:id="" action="ppaction://media"/>
            <a:extLst>
              <a:ext uri="{FF2B5EF4-FFF2-40B4-BE49-F238E27FC236}">
                <a16:creationId xmlns:a16="http://schemas.microsoft.com/office/drawing/2014/main" xmlns="" id="{E47C8063-CAC2-1371-CE8A-313C0DD049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7801044" y="802266"/>
            <a:ext cx="3039871" cy="5525729"/>
          </a:xfrm>
          <a:prstGeom prst="rect">
            <a:avLst/>
          </a:prstGeom>
        </p:spPr>
      </p:pic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xmlns="" id="{9E9B59BC-E0C6-444F-6472-9BC87980D0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4365283"/>
              </p:ext>
            </p:extLst>
          </p:nvPr>
        </p:nvGraphicFramePr>
        <p:xfrm>
          <a:off x="304799" y="2138425"/>
          <a:ext cx="6145160" cy="31316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6290">
                  <a:extLst>
                    <a:ext uri="{9D8B030D-6E8A-4147-A177-3AD203B41FA5}">
                      <a16:colId xmlns:a16="http://schemas.microsoft.com/office/drawing/2014/main" xmlns="" val="1363893682"/>
                    </a:ext>
                  </a:extLst>
                </a:gridCol>
                <a:gridCol w="1536290">
                  <a:extLst>
                    <a:ext uri="{9D8B030D-6E8A-4147-A177-3AD203B41FA5}">
                      <a16:colId xmlns:a16="http://schemas.microsoft.com/office/drawing/2014/main" xmlns="" val="295271437"/>
                    </a:ext>
                  </a:extLst>
                </a:gridCol>
                <a:gridCol w="1536290">
                  <a:extLst>
                    <a:ext uri="{9D8B030D-6E8A-4147-A177-3AD203B41FA5}">
                      <a16:colId xmlns:a16="http://schemas.microsoft.com/office/drawing/2014/main" xmlns="" val="3339293885"/>
                    </a:ext>
                  </a:extLst>
                </a:gridCol>
                <a:gridCol w="1536290">
                  <a:extLst>
                    <a:ext uri="{9D8B030D-6E8A-4147-A177-3AD203B41FA5}">
                      <a16:colId xmlns:a16="http://schemas.microsoft.com/office/drawing/2014/main" xmlns="" val="1067807194"/>
                    </a:ext>
                  </a:extLst>
                </a:gridCol>
              </a:tblGrid>
              <a:tr h="876866">
                <a:tc>
                  <a:txBody>
                    <a:bodyPr/>
                    <a:lstStyle/>
                    <a:p>
                      <a:r>
                        <a:rPr lang="en-IN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Normal Range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Instrument Reading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Prototype Reading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18593559"/>
                  </a:ext>
                </a:extLst>
              </a:tr>
              <a:tr h="876866">
                <a:tc>
                  <a:txBody>
                    <a:bodyPr/>
                    <a:lstStyle/>
                    <a:p>
                      <a:r>
                        <a:rPr lang="en-IN" dirty="0"/>
                        <a:t>Temperature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35.5 – 36.5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36.3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35.08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51043537"/>
                  </a:ext>
                </a:extLst>
              </a:tr>
              <a:tr h="501067">
                <a:tc>
                  <a:txBody>
                    <a:bodyPr/>
                    <a:lstStyle/>
                    <a:p>
                      <a:r>
                        <a:rPr lang="en-IN" dirty="0"/>
                        <a:t>SpO2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92 – 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82182583"/>
                  </a:ext>
                </a:extLst>
              </a:tr>
              <a:tr h="876866">
                <a:tc>
                  <a:txBody>
                    <a:bodyPr/>
                    <a:lstStyle/>
                    <a:p>
                      <a:r>
                        <a:rPr lang="en-IN" dirty="0"/>
                        <a:t>Heart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120 – 160bpm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8641624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37231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48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-20220903-WA0003">
            <a:hlinkClick r:id="" action="ppaction://media"/>
            <a:extLst>
              <a:ext uri="{FF2B5EF4-FFF2-40B4-BE49-F238E27FC236}">
                <a16:creationId xmlns:a16="http://schemas.microsoft.com/office/drawing/2014/main" xmlns="" id="{A996E398-8F2D-66A7-04AB-839298D1FA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8594" y="643606"/>
            <a:ext cx="4227871" cy="55707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A86D1D4-A738-4A00-B944-764940269327}"/>
              </a:ext>
            </a:extLst>
          </p:cNvPr>
          <p:cNvSpPr txBox="1"/>
          <p:nvPr/>
        </p:nvSpPr>
        <p:spPr>
          <a:xfrm>
            <a:off x="6322142" y="2239297"/>
            <a:ext cx="49751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Temperature Reading - Validation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4165356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C2FC0B57-7F1C-B6E4-D91C-D1B32113CC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76" t="9875" r="47611" b="4558"/>
          <a:stretch/>
        </p:blipFill>
        <p:spPr>
          <a:xfrm>
            <a:off x="7034080" y="2031701"/>
            <a:ext cx="4017380" cy="45248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3173A48-DCDC-1D98-CAA9-311B196EA713}"/>
              </a:ext>
            </a:extLst>
          </p:cNvPr>
          <p:cNvSpPr txBox="1"/>
          <p:nvPr/>
        </p:nvSpPr>
        <p:spPr>
          <a:xfrm>
            <a:off x="1549483" y="4789420"/>
            <a:ext cx="36084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n w="9525">
                  <a:noFill/>
                </a:ln>
              </a:rPr>
              <a:t>ECG Graph Readings Obtained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2B42C4C-66C1-3291-18F8-80891D497B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6376" y="363794"/>
            <a:ext cx="3608439" cy="36084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0E55B856-35C9-F84F-366C-65FC97BD4B5E}"/>
              </a:ext>
            </a:extLst>
          </p:cNvPr>
          <p:cNvSpPr txBox="1"/>
          <p:nvPr/>
        </p:nvSpPr>
        <p:spPr>
          <a:xfrm>
            <a:off x="255638" y="648929"/>
            <a:ext cx="182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Actual ECG Graph</a:t>
            </a:r>
          </a:p>
        </p:txBody>
      </p:sp>
    </p:spTree>
    <p:extLst>
      <p:ext uri="{BB962C8B-B14F-4D97-AF65-F5344CB8AC3E}">
        <p14:creationId xmlns:p14="http://schemas.microsoft.com/office/powerpoint/2010/main" val="23532760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010F04E-B989-46AB-5FCB-DAB55CB28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Progress – day 5 (29.08.22)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xmlns="" id="{C96A9D1B-2B94-D192-8E13-49F30E7F38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3831327"/>
              </p:ext>
            </p:extLst>
          </p:nvPr>
        </p:nvGraphicFramePr>
        <p:xfrm>
          <a:off x="1069975" y="2120900"/>
          <a:ext cx="10058397" cy="2199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799">
                  <a:extLst>
                    <a:ext uri="{9D8B030D-6E8A-4147-A177-3AD203B41FA5}">
                      <a16:colId xmlns:a16="http://schemas.microsoft.com/office/drawing/2014/main" xmlns="" val="2909718927"/>
                    </a:ext>
                  </a:extLst>
                </a:gridCol>
                <a:gridCol w="3352799">
                  <a:extLst>
                    <a:ext uri="{9D8B030D-6E8A-4147-A177-3AD203B41FA5}">
                      <a16:colId xmlns:a16="http://schemas.microsoft.com/office/drawing/2014/main" xmlns="" val="2787528640"/>
                    </a:ext>
                  </a:extLst>
                </a:gridCol>
                <a:gridCol w="3352799">
                  <a:extLst>
                    <a:ext uri="{9D8B030D-6E8A-4147-A177-3AD203B41FA5}">
                      <a16:colId xmlns:a16="http://schemas.microsoft.com/office/drawing/2014/main" xmlns="" val="42513146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Task Assigned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Struggles Faced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Outcome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461044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Incorporate sleep apnea from the data obtained from the sensors we are using already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Work on two methods to incorporate sleep apnea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Validation under process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650552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Present the final assembled product with the casing &amp; the respective 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Taking out leads from the pod to measure the 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Successfully submitted the working model!!!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216106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4450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A6D8F3-458F-D0FB-3447-079B6CBD61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6600" dirty="0"/>
              <a:t>Wireless pods &amp; disposable patches to monitor the vital parameters of </a:t>
            </a:r>
            <a:r>
              <a:rPr lang="en-IN" sz="6600" dirty="0" err="1"/>
              <a:t>NEonates</a:t>
            </a:r>
            <a:endParaRPr lang="en-IN" sz="6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2C3EE89-1171-ECEC-A326-B8B66A0C20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833329"/>
          </a:xfrm>
        </p:spPr>
        <p:txBody>
          <a:bodyPr/>
          <a:lstStyle/>
          <a:p>
            <a:r>
              <a:rPr lang="en-IN" dirty="0"/>
              <a:t>- Taking the medical field to the next level using innovation &amp; technology</a:t>
            </a:r>
          </a:p>
        </p:txBody>
      </p:sp>
    </p:spTree>
    <p:extLst>
      <p:ext uri="{BB962C8B-B14F-4D97-AF65-F5344CB8AC3E}">
        <p14:creationId xmlns:p14="http://schemas.microsoft.com/office/powerpoint/2010/main" val="23086052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4983902-EDE8-4AE3-1FD8-BABD4F58B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712572"/>
          </a:xfrm>
        </p:spPr>
        <p:txBody>
          <a:bodyPr>
            <a:normAutofit fontScale="90000"/>
          </a:bodyPr>
          <a:lstStyle/>
          <a:p>
            <a:r>
              <a:rPr lang="en-IN" dirty="0"/>
              <a:t>Sleep apnea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D19AE7C-F57E-29AC-CDE6-29A9C9E40B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442301"/>
            <a:ext cx="3992346" cy="4729899"/>
          </a:xfrm>
        </p:spPr>
        <p:txBody>
          <a:bodyPr/>
          <a:lstStyle/>
          <a:p>
            <a:r>
              <a:rPr lang="en-IN" dirty="0"/>
              <a:t>A type of sleep disorder - breaks in the respiratory breathing process/ occurrence – uncommon/superficial breathing – sleep – sleep apnea disorder</a:t>
            </a:r>
          </a:p>
          <a:p>
            <a:r>
              <a:rPr lang="en-IN" dirty="0"/>
              <a:t>Last few years – various signals – detection of sleep apnea – ECG Signal recordings – more effective – diagnosis process – efficient</a:t>
            </a:r>
          </a:p>
          <a:p>
            <a:r>
              <a:rPr lang="en-IN" dirty="0"/>
              <a:t>Cyclic variations – duration – heart period – RR Intervals of ECG – reported – associated with sleep apnea disorders.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71E6992A-7C40-73A4-1946-8905533595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194" y="350294"/>
            <a:ext cx="4013306" cy="19389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A2AA6F9C-0E00-FD77-1E50-D4EF3E2C6B73}"/>
              </a:ext>
            </a:extLst>
          </p:cNvPr>
          <p:cNvSpPr txBox="1"/>
          <p:nvPr/>
        </p:nvSpPr>
        <p:spPr>
          <a:xfrm>
            <a:off x="5789206" y="5059660"/>
            <a:ext cx="4930218" cy="92333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b="1" u="sng" dirty="0"/>
              <a:t>Reference</a:t>
            </a:r>
            <a:r>
              <a:rPr lang="en-IN" dirty="0"/>
              <a:t>: International Journal of Innovative Research in Science, Engineering &amp; Technology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813FD76B-CAC2-7CA2-337C-E56B4B9E40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251" t="22684" r="19502" b="6539"/>
          <a:stretch/>
        </p:blipFill>
        <p:spPr>
          <a:xfrm>
            <a:off x="7513811" y="2365029"/>
            <a:ext cx="3956101" cy="241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9697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30F98C2-7412-B198-E86D-3C74D463A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220865" cy="853974"/>
          </a:xfrm>
        </p:spPr>
        <p:txBody>
          <a:bodyPr/>
          <a:lstStyle/>
          <a:p>
            <a:pPr algn="r"/>
            <a:r>
              <a:rPr lang="en-IN" dirty="0"/>
              <a:t>BOM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xmlns="" id="{DAA51CFE-B75D-A69A-FADB-FBCDB3C5DD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3863509"/>
              </p:ext>
            </p:extLst>
          </p:nvPr>
        </p:nvGraphicFramePr>
        <p:xfrm>
          <a:off x="1225485" y="1728334"/>
          <a:ext cx="8964889" cy="2447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693">
                  <a:extLst>
                    <a:ext uri="{9D8B030D-6E8A-4147-A177-3AD203B41FA5}">
                      <a16:colId xmlns:a16="http://schemas.microsoft.com/office/drawing/2014/main" xmlns="" val="1914858584"/>
                    </a:ext>
                  </a:extLst>
                </a:gridCol>
                <a:gridCol w="2931979">
                  <a:extLst>
                    <a:ext uri="{9D8B030D-6E8A-4147-A177-3AD203B41FA5}">
                      <a16:colId xmlns:a16="http://schemas.microsoft.com/office/drawing/2014/main" xmlns="" val="2708818395"/>
                    </a:ext>
                  </a:extLst>
                </a:gridCol>
                <a:gridCol w="3150217">
                  <a:extLst>
                    <a:ext uri="{9D8B030D-6E8A-4147-A177-3AD203B41FA5}">
                      <a16:colId xmlns:a16="http://schemas.microsoft.com/office/drawing/2014/main" xmlns="" val="2871957354"/>
                    </a:ext>
                  </a:extLst>
                </a:gridCol>
              </a:tblGrid>
              <a:tr h="489548">
                <a:tc>
                  <a:txBody>
                    <a:bodyPr/>
                    <a:lstStyle/>
                    <a:p>
                      <a:r>
                        <a:rPr lang="en-IN" dirty="0"/>
                        <a:t>Components Used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Quantity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Rate per item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81338345"/>
                  </a:ext>
                </a:extLst>
              </a:tr>
              <a:tr h="489548">
                <a:tc>
                  <a:txBody>
                    <a:bodyPr/>
                    <a:lstStyle/>
                    <a:p>
                      <a:r>
                        <a:rPr lang="en-IN" dirty="0" err="1"/>
                        <a:t>NodeMCU</a:t>
                      </a:r>
                      <a:r>
                        <a:rPr lang="en-IN" dirty="0"/>
                        <a:t> ESP8266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500/-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32456166"/>
                  </a:ext>
                </a:extLst>
              </a:tr>
              <a:tr h="489548">
                <a:tc>
                  <a:txBody>
                    <a:bodyPr/>
                    <a:lstStyle/>
                    <a:p>
                      <a:r>
                        <a:rPr lang="en-IN" dirty="0"/>
                        <a:t>AD8232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600/-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44038955"/>
                  </a:ext>
                </a:extLst>
              </a:tr>
              <a:tr h="489548">
                <a:tc>
                  <a:txBody>
                    <a:bodyPr/>
                    <a:lstStyle/>
                    <a:p>
                      <a:r>
                        <a:rPr lang="en-IN" dirty="0"/>
                        <a:t>MPU6050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900/-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03698875"/>
                  </a:ext>
                </a:extLst>
              </a:tr>
              <a:tr h="489548">
                <a:tc>
                  <a:txBody>
                    <a:bodyPr/>
                    <a:lstStyle/>
                    <a:p>
                      <a:r>
                        <a:rPr lang="en-IN" dirty="0"/>
                        <a:t>MAX30100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500/-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6401457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658AB1E4-544F-29FA-13AE-E4AF85CFB2F0}"/>
              </a:ext>
            </a:extLst>
          </p:cNvPr>
          <p:cNvSpPr txBox="1"/>
          <p:nvPr/>
        </p:nvSpPr>
        <p:spPr>
          <a:xfrm>
            <a:off x="4015819" y="4524866"/>
            <a:ext cx="397811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/>
              <a:t>Total Component Cost of the Unit</a:t>
            </a:r>
            <a:r>
              <a:rPr lang="en-IN" sz="2000" dirty="0"/>
              <a:t>: 3000/-</a:t>
            </a:r>
          </a:p>
          <a:p>
            <a:r>
              <a:rPr lang="en-IN" sz="2000" b="1" u="sng" dirty="0"/>
              <a:t>Other costs</a:t>
            </a:r>
            <a:r>
              <a:rPr lang="en-IN" sz="2000" dirty="0"/>
              <a:t>: 100/-</a:t>
            </a:r>
          </a:p>
        </p:txBody>
      </p:sp>
    </p:spTree>
    <p:extLst>
      <p:ext uri="{BB962C8B-B14F-4D97-AF65-F5344CB8AC3E}">
        <p14:creationId xmlns:p14="http://schemas.microsoft.com/office/powerpoint/2010/main" val="30871716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21A600C-D2EF-BDC6-2833-841C317CC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287018"/>
          </a:xfrm>
        </p:spPr>
        <p:txBody>
          <a:bodyPr>
            <a:normAutofit fontScale="90000"/>
          </a:bodyPr>
          <a:lstStyle/>
          <a:p>
            <a:r>
              <a:rPr lang="en-IN" dirty="0"/>
              <a:t>Circuit diagram of the pod to be placed in the feet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xmlns="" id="{A560C2C5-28EE-4DC3-1ABE-9D15460D1E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404948" y="1984863"/>
            <a:ext cx="4051300" cy="4051300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EFDDFDB3-D1C8-4F30-9346-77BF5E45E8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89544" y="2271100"/>
            <a:ext cx="4051301" cy="4051301"/>
          </a:xfrm>
          <a:prstGeom prst="rect">
            <a:avLst/>
          </a:prstGeom>
        </p:spPr>
      </p:pic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xmlns="" id="{4EEDED6F-EA96-35FB-4685-40A26CBB7C1F}"/>
              </a:ext>
            </a:extLst>
          </p:cNvPr>
          <p:cNvCxnSpPr>
            <a:cxnSpLocks/>
          </p:cNvCxnSpPr>
          <p:nvPr/>
        </p:nvCxnSpPr>
        <p:spPr>
          <a:xfrm>
            <a:off x="5354425" y="2828041"/>
            <a:ext cx="1527142" cy="1468709"/>
          </a:xfrm>
          <a:prstGeom prst="bentConnector3">
            <a:avLst>
              <a:gd name="adj1" fmla="val 62963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xmlns="" id="{55EBFD7E-D271-624D-1074-635271393653}"/>
              </a:ext>
            </a:extLst>
          </p:cNvPr>
          <p:cNvCxnSpPr/>
          <p:nvPr/>
        </p:nvCxnSpPr>
        <p:spPr>
          <a:xfrm>
            <a:off x="5354425" y="3063711"/>
            <a:ext cx="1527142" cy="725864"/>
          </a:xfrm>
          <a:prstGeom prst="bentConnector3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xmlns="" id="{DEEFD703-F960-8831-D991-06801CCEF754}"/>
              </a:ext>
            </a:extLst>
          </p:cNvPr>
          <p:cNvCxnSpPr>
            <a:cxnSpLocks/>
          </p:cNvCxnSpPr>
          <p:nvPr/>
        </p:nvCxnSpPr>
        <p:spPr>
          <a:xfrm>
            <a:off x="5354425" y="3176833"/>
            <a:ext cx="1527142" cy="898979"/>
          </a:xfrm>
          <a:prstGeom prst="bentConnector3">
            <a:avLst>
              <a:gd name="adj1" fmla="val 38889"/>
            </a:avLst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xmlns="" id="{CCEFA0B1-FB7C-507D-7745-2F090B55C537}"/>
              </a:ext>
            </a:extLst>
          </p:cNvPr>
          <p:cNvCxnSpPr>
            <a:cxnSpLocks/>
          </p:cNvCxnSpPr>
          <p:nvPr/>
        </p:nvCxnSpPr>
        <p:spPr>
          <a:xfrm>
            <a:off x="5354425" y="4996206"/>
            <a:ext cx="1593130" cy="102845"/>
          </a:xfrm>
          <a:prstGeom prst="bentConnector3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xmlns="" id="{C6B5238C-14BF-048F-CFD6-D38BC84F590B}"/>
              </a:ext>
            </a:extLst>
          </p:cNvPr>
          <p:cNvCxnSpPr>
            <a:cxnSpLocks/>
          </p:cNvCxnSpPr>
          <p:nvPr/>
        </p:nvCxnSpPr>
        <p:spPr>
          <a:xfrm flipV="1">
            <a:off x="5354425" y="3626322"/>
            <a:ext cx="1728249" cy="1513606"/>
          </a:xfrm>
          <a:prstGeom prst="bentConnector3">
            <a:avLst>
              <a:gd name="adj1" fmla="val 23273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xmlns="" id="{3863C15E-90EC-7B37-FD01-56B10B56D5EF}"/>
              </a:ext>
            </a:extLst>
          </p:cNvPr>
          <p:cNvSpPr txBox="1"/>
          <p:nvPr/>
        </p:nvSpPr>
        <p:spPr>
          <a:xfrm>
            <a:off x="6589336" y="1338606"/>
            <a:ext cx="5203596" cy="175432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b="1" u="sng" dirty="0"/>
              <a:t>Connections</a:t>
            </a:r>
            <a:r>
              <a:rPr lang="en-IN" dirty="0"/>
              <a:t>:</a:t>
            </a:r>
          </a:p>
          <a:p>
            <a:r>
              <a:rPr lang="en-IN" dirty="0"/>
              <a:t>Ground -----&gt; Ground</a:t>
            </a:r>
          </a:p>
          <a:p>
            <a:r>
              <a:rPr lang="en-IN" dirty="0">
                <a:solidFill>
                  <a:srgbClr val="FF0000"/>
                </a:solidFill>
              </a:rPr>
              <a:t>Vin ----</a:t>
            </a:r>
            <a:r>
              <a:rPr lang="en-IN" dirty="0">
                <a:solidFill>
                  <a:srgbClr val="FF0000"/>
                </a:solidFill>
                <a:sym typeface="Wingdings" panose="05000000000000000000" pitchFamily="2" charset="2"/>
              </a:rPr>
              <a:t>&gt; 3V3</a:t>
            </a:r>
          </a:p>
          <a:p>
            <a:r>
              <a:rPr lang="en-IN" dirty="0">
                <a:solidFill>
                  <a:srgbClr val="00B050"/>
                </a:solidFill>
              </a:rPr>
              <a:t>D0 ----&gt; INT</a:t>
            </a:r>
          </a:p>
          <a:p>
            <a:r>
              <a:rPr lang="en-IN" dirty="0">
                <a:solidFill>
                  <a:srgbClr val="92D050"/>
                </a:solidFill>
              </a:rPr>
              <a:t>D1</a:t>
            </a:r>
            <a:r>
              <a:rPr lang="en-IN" dirty="0">
                <a:solidFill>
                  <a:srgbClr val="00B050"/>
                </a:solidFill>
              </a:rPr>
              <a:t> </a:t>
            </a:r>
            <a:r>
              <a:rPr lang="en-IN" dirty="0">
                <a:solidFill>
                  <a:srgbClr val="92D050"/>
                </a:solidFill>
              </a:rPr>
              <a:t>--</a:t>
            </a:r>
            <a:r>
              <a:rPr lang="en-IN" dirty="0">
                <a:solidFill>
                  <a:srgbClr val="92D050"/>
                </a:solidFill>
                <a:sym typeface="Wingdings" panose="05000000000000000000" pitchFamily="2" charset="2"/>
              </a:rPr>
              <a:t>--&gt;</a:t>
            </a:r>
            <a:r>
              <a:rPr lang="en-IN" dirty="0">
                <a:solidFill>
                  <a:srgbClr val="00B050"/>
                </a:solidFill>
                <a:sym typeface="Wingdings" panose="05000000000000000000" pitchFamily="2" charset="2"/>
              </a:rPr>
              <a:t> </a:t>
            </a:r>
            <a:r>
              <a:rPr lang="en-IN" dirty="0">
                <a:solidFill>
                  <a:srgbClr val="92D050"/>
                </a:solidFill>
                <a:sym typeface="Wingdings" panose="05000000000000000000" pitchFamily="2" charset="2"/>
              </a:rPr>
              <a:t>SCL</a:t>
            </a:r>
          </a:p>
          <a:p>
            <a:r>
              <a:rPr lang="en-IN" dirty="0">
                <a:solidFill>
                  <a:srgbClr val="FFC000"/>
                </a:solidFill>
              </a:rPr>
              <a:t>D2</a:t>
            </a:r>
            <a:r>
              <a:rPr lang="en-IN" dirty="0"/>
              <a:t> </a:t>
            </a:r>
            <a:r>
              <a:rPr lang="en-IN" dirty="0">
                <a:solidFill>
                  <a:srgbClr val="FFC000"/>
                </a:solidFill>
              </a:rPr>
              <a:t>---</a:t>
            </a:r>
            <a:r>
              <a:rPr lang="en-IN" dirty="0">
                <a:solidFill>
                  <a:srgbClr val="FFC000"/>
                </a:solidFill>
                <a:sym typeface="Wingdings" panose="05000000000000000000" pitchFamily="2" charset="2"/>
              </a:rPr>
              <a:t>-&gt;</a:t>
            </a:r>
            <a:r>
              <a:rPr lang="en-IN" dirty="0">
                <a:sym typeface="Wingdings" panose="05000000000000000000" pitchFamily="2" charset="2"/>
              </a:rPr>
              <a:t> </a:t>
            </a:r>
            <a:r>
              <a:rPr lang="en-IN" dirty="0">
                <a:solidFill>
                  <a:srgbClr val="FFC000"/>
                </a:solidFill>
                <a:sym typeface="Wingdings" panose="05000000000000000000" pitchFamily="2" charset="2"/>
              </a:rPr>
              <a:t>SDA</a:t>
            </a:r>
            <a:endParaRPr lang="en-IN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42662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44CD16F-5F3E-0840-94E6-F1F19868D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419582"/>
          </a:xfrm>
        </p:spPr>
        <p:txBody>
          <a:bodyPr>
            <a:normAutofit fontScale="90000"/>
          </a:bodyPr>
          <a:lstStyle/>
          <a:p>
            <a:r>
              <a:rPr lang="en-IN" dirty="0"/>
              <a:t>Circuit diagram of the pod to be placed on the chest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381E40FE-F2A1-D3E6-3F92-CFBCABCCD6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955461" y="2529527"/>
            <a:ext cx="4281078" cy="42810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8967D9F6-561C-CD43-3E4B-E8A2C69C31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1331" y="3506510"/>
            <a:ext cx="3106917" cy="31069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A8F685FD-3EA0-99BD-A371-668A3724B4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400" y="2800662"/>
            <a:ext cx="3738808" cy="3738808"/>
          </a:xfrm>
          <a:prstGeom prst="rect">
            <a:avLst/>
          </a:prstGeom>
        </p:spPr>
      </p:pic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xmlns="" id="{9DF649E9-7266-7D6D-9E23-F1A686FA7136}"/>
              </a:ext>
            </a:extLst>
          </p:cNvPr>
          <p:cNvCxnSpPr/>
          <p:nvPr/>
        </p:nvCxnSpPr>
        <p:spPr>
          <a:xfrm flipV="1">
            <a:off x="7051249" y="4769963"/>
            <a:ext cx="1442302" cy="1140643"/>
          </a:xfrm>
          <a:prstGeom prst="bentConnector3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xmlns="" id="{BBFBCB21-9A87-4809-DA35-CCDE931AAD02}"/>
              </a:ext>
            </a:extLst>
          </p:cNvPr>
          <p:cNvCxnSpPr/>
          <p:nvPr/>
        </p:nvCxnSpPr>
        <p:spPr>
          <a:xfrm flipV="1">
            <a:off x="7051249" y="4543720"/>
            <a:ext cx="1442302" cy="1187777"/>
          </a:xfrm>
          <a:prstGeom prst="bentConnector3">
            <a:avLst>
              <a:gd name="adj1" fmla="val 44118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xmlns="" id="{28B37E20-6EA5-1719-49A1-121703EE80D8}"/>
              </a:ext>
            </a:extLst>
          </p:cNvPr>
          <p:cNvCxnSpPr/>
          <p:nvPr/>
        </p:nvCxnSpPr>
        <p:spPr>
          <a:xfrm>
            <a:off x="5090474" y="3405434"/>
            <a:ext cx="3403077" cy="1548353"/>
          </a:xfrm>
          <a:prstGeom prst="bentConnector3">
            <a:avLst>
              <a:gd name="adj1" fmla="val 29225"/>
            </a:avLst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xmlns="" id="{0EEE32A4-A5A8-42B7-E832-BF14F3D6CDFF}"/>
              </a:ext>
            </a:extLst>
          </p:cNvPr>
          <p:cNvCxnSpPr/>
          <p:nvPr/>
        </p:nvCxnSpPr>
        <p:spPr>
          <a:xfrm>
            <a:off x="7051249" y="4179610"/>
            <a:ext cx="1442302" cy="957998"/>
          </a:xfrm>
          <a:prstGeom prst="bentConnector3">
            <a:avLst>
              <a:gd name="adj1" fmla="val 66340"/>
            </a:avLst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xmlns="" id="{60EE5620-A2FB-92E1-49F0-E21CB6ED4663}"/>
              </a:ext>
            </a:extLst>
          </p:cNvPr>
          <p:cNvCxnSpPr/>
          <p:nvPr/>
        </p:nvCxnSpPr>
        <p:spPr>
          <a:xfrm>
            <a:off x="7051249" y="4670066"/>
            <a:ext cx="1442302" cy="670218"/>
          </a:xfrm>
          <a:prstGeom prst="bentConnector3">
            <a:avLst>
              <a:gd name="adj1" fmla="val 57843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xmlns="" id="{061B847A-37FF-DC9A-21E9-B2DD2EF05553}"/>
              </a:ext>
            </a:extLst>
          </p:cNvPr>
          <p:cNvCxnSpPr/>
          <p:nvPr/>
        </p:nvCxnSpPr>
        <p:spPr>
          <a:xfrm>
            <a:off x="1621410" y="3299381"/>
            <a:ext cx="3469064" cy="1904215"/>
          </a:xfrm>
          <a:prstGeom prst="bentConnector3">
            <a:avLst>
              <a:gd name="adj1" fmla="val 71467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xmlns="" id="{B9947390-8FB0-B060-E0AD-CF7E16E6CC83}"/>
              </a:ext>
            </a:extLst>
          </p:cNvPr>
          <p:cNvCxnSpPr/>
          <p:nvPr/>
        </p:nvCxnSpPr>
        <p:spPr>
          <a:xfrm>
            <a:off x="1640264" y="3676454"/>
            <a:ext cx="3489358" cy="2046476"/>
          </a:xfrm>
          <a:prstGeom prst="bentConnector3">
            <a:avLst>
              <a:gd name="adj1" fmla="val 75665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xmlns="" id="{FAF92F2E-AA68-D962-E1D0-AC8B6F60BF0B}"/>
              </a:ext>
            </a:extLst>
          </p:cNvPr>
          <p:cNvCxnSpPr/>
          <p:nvPr/>
        </p:nvCxnSpPr>
        <p:spPr>
          <a:xfrm flipV="1">
            <a:off x="1621410" y="3638746"/>
            <a:ext cx="5480118" cy="416708"/>
          </a:xfrm>
          <a:prstGeom prst="bentConnector3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xmlns="" id="{5C873637-A35D-859B-F578-0ACB0C553941}"/>
              </a:ext>
            </a:extLst>
          </p:cNvPr>
          <p:cNvCxnSpPr/>
          <p:nvPr/>
        </p:nvCxnSpPr>
        <p:spPr>
          <a:xfrm flipV="1">
            <a:off x="1630837" y="3789201"/>
            <a:ext cx="5420412" cy="709627"/>
          </a:xfrm>
          <a:prstGeom prst="bentConnector3">
            <a:avLst>
              <a:gd name="adj1" fmla="val 52957"/>
            </a:avLst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A746DDE7-05F5-5711-FAE4-87077BC39EA2}"/>
              </a:ext>
            </a:extLst>
          </p:cNvPr>
          <p:cNvSpPr txBox="1"/>
          <p:nvPr/>
        </p:nvSpPr>
        <p:spPr>
          <a:xfrm>
            <a:off x="7311553" y="1285022"/>
            <a:ext cx="4741682" cy="206210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1600" b="1" u="sng" dirty="0"/>
              <a:t>Connections</a:t>
            </a:r>
            <a:r>
              <a:rPr lang="en-IN" sz="1600" dirty="0"/>
              <a:t>:</a:t>
            </a:r>
          </a:p>
          <a:p>
            <a:r>
              <a:rPr lang="en-IN" sz="1600" dirty="0"/>
              <a:t>VCC ----&gt; 3V3; Negative Terminal ----&gt; Ground</a:t>
            </a:r>
          </a:p>
          <a:p>
            <a:r>
              <a:rPr lang="en-IN" sz="1600" dirty="0">
                <a:solidFill>
                  <a:srgbClr val="FF0000"/>
                </a:solidFill>
              </a:rPr>
              <a:t>Ground ----&gt; Ground; Positive Terminal ----&gt; Vin</a:t>
            </a:r>
          </a:p>
          <a:p>
            <a:r>
              <a:rPr lang="en-IN" sz="1600" dirty="0">
                <a:solidFill>
                  <a:srgbClr val="92D050"/>
                </a:solidFill>
              </a:rPr>
              <a:t>D4</a:t>
            </a:r>
            <a:r>
              <a:rPr lang="en-IN" sz="1600" dirty="0">
                <a:solidFill>
                  <a:srgbClr val="FF0000"/>
                </a:solidFill>
              </a:rPr>
              <a:t> </a:t>
            </a:r>
            <a:r>
              <a:rPr lang="en-IN" sz="1600" dirty="0">
                <a:solidFill>
                  <a:srgbClr val="92D050"/>
                </a:solidFill>
              </a:rPr>
              <a:t>----&gt;</a:t>
            </a:r>
            <a:r>
              <a:rPr lang="en-IN" sz="1600" dirty="0">
                <a:solidFill>
                  <a:srgbClr val="FF0000"/>
                </a:solidFill>
              </a:rPr>
              <a:t> </a:t>
            </a:r>
            <a:r>
              <a:rPr lang="en-IN" sz="1600" dirty="0">
                <a:solidFill>
                  <a:srgbClr val="92D050"/>
                </a:solidFill>
              </a:rPr>
              <a:t>LO-</a:t>
            </a:r>
          </a:p>
          <a:p>
            <a:r>
              <a:rPr lang="en-IN" sz="1600" dirty="0">
                <a:solidFill>
                  <a:srgbClr val="FFC000"/>
                </a:solidFill>
              </a:rPr>
              <a:t>Output</a:t>
            </a:r>
            <a:r>
              <a:rPr lang="en-IN" sz="1600" dirty="0">
                <a:solidFill>
                  <a:srgbClr val="92D050"/>
                </a:solidFill>
              </a:rPr>
              <a:t> </a:t>
            </a:r>
            <a:r>
              <a:rPr lang="en-IN" sz="1600" dirty="0">
                <a:solidFill>
                  <a:srgbClr val="FFC000"/>
                </a:solidFill>
              </a:rPr>
              <a:t>--</a:t>
            </a:r>
            <a:r>
              <a:rPr lang="en-IN" sz="1600" dirty="0">
                <a:solidFill>
                  <a:srgbClr val="FFC000"/>
                </a:solidFill>
                <a:sym typeface="Wingdings" panose="05000000000000000000" pitchFamily="2" charset="2"/>
              </a:rPr>
              <a:t>--&gt;</a:t>
            </a:r>
            <a:r>
              <a:rPr lang="en-IN" sz="1600" dirty="0">
                <a:solidFill>
                  <a:srgbClr val="92D050"/>
                </a:solidFill>
                <a:sym typeface="Wingdings" panose="05000000000000000000" pitchFamily="2" charset="2"/>
              </a:rPr>
              <a:t> </a:t>
            </a:r>
            <a:r>
              <a:rPr lang="en-IN" sz="1600" dirty="0">
                <a:solidFill>
                  <a:srgbClr val="FFC000"/>
                </a:solidFill>
                <a:sym typeface="Wingdings" panose="05000000000000000000" pitchFamily="2" charset="2"/>
              </a:rPr>
              <a:t>A0</a:t>
            </a:r>
          </a:p>
          <a:p>
            <a:r>
              <a:rPr lang="en-IN" sz="1600" dirty="0">
                <a:solidFill>
                  <a:srgbClr val="00B050"/>
                </a:solidFill>
                <a:sym typeface="Wingdings" panose="05000000000000000000" pitchFamily="2" charset="2"/>
              </a:rPr>
              <a:t>D5</a:t>
            </a:r>
            <a:r>
              <a:rPr lang="en-IN" sz="1600" dirty="0">
                <a:solidFill>
                  <a:srgbClr val="FFC000"/>
                </a:solidFill>
                <a:sym typeface="Wingdings" panose="05000000000000000000" pitchFamily="2" charset="2"/>
              </a:rPr>
              <a:t> </a:t>
            </a:r>
            <a:r>
              <a:rPr lang="en-IN" sz="1600" dirty="0">
                <a:solidFill>
                  <a:srgbClr val="00B050"/>
                </a:solidFill>
                <a:sym typeface="Wingdings" panose="05000000000000000000" pitchFamily="2" charset="2"/>
              </a:rPr>
              <a:t>----&gt;</a:t>
            </a:r>
            <a:r>
              <a:rPr lang="en-IN" sz="1600" dirty="0">
                <a:solidFill>
                  <a:srgbClr val="FFC000"/>
                </a:solidFill>
                <a:sym typeface="Wingdings" panose="05000000000000000000" pitchFamily="2" charset="2"/>
              </a:rPr>
              <a:t> </a:t>
            </a:r>
            <a:r>
              <a:rPr lang="en-IN" sz="1600" dirty="0">
                <a:solidFill>
                  <a:srgbClr val="00B050"/>
                </a:solidFill>
                <a:sym typeface="Wingdings" panose="05000000000000000000" pitchFamily="2" charset="2"/>
              </a:rPr>
              <a:t>LO+</a:t>
            </a:r>
          </a:p>
          <a:p>
            <a:r>
              <a:rPr lang="en-IN" sz="1600" dirty="0">
                <a:solidFill>
                  <a:srgbClr val="7030A0"/>
                </a:solidFill>
                <a:sym typeface="Wingdings" panose="05000000000000000000" pitchFamily="2" charset="2"/>
              </a:rPr>
              <a:t>SCL</a:t>
            </a:r>
            <a:r>
              <a:rPr lang="en-IN" sz="1600" dirty="0">
                <a:solidFill>
                  <a:srgbClr val="00B050"/>
                </a:solidFill>
                <a:sym typeface="Wingdings" panose="05000000000000000000" pitchFamily="2" charset="2"/>
              </a:rPr>
              <a:t> </a:t>
            </a:r>
            <a:r>
              <a:rPr lang="en-IN" sz="1600" dirty="0">
                <a:solidFill>
                  <a:srgbClr val="7030A0"/>
                </a:solidFill>
                <a:sym typeface="Wingdings" panose="05000000000000000000" pitchFamily="2" charset="2"/>
              </a:rPr>
              <a:t>----&gt;</a:t>
            </a:r>
            <a:r>
              <a:rPr lang="en-IN" sz="1600" dirty="0">
                <a:solidFill>
                  <a:srgbClr val="00B050"/>
                </a:solidFill>
                <a:sym typeface="Wingdings" panose="05000000000000000000" pitchFamily="2" charset="2"/>
              </a:rPr>
              <a:t> </a:t>
            </a:r>
            <a:r>
              <a:rPr lang="en-IN" sz="1600" dirty="0">
                <a:solidFill>
                  <a:srgbClr val="7030A0"/>
                </a:solidFill>
                <a:sym typeface="Wingdings" panose="05000000000000000000" pitchFamily="2" charset="2"/>
              </a:rPr>
              <a:t>D1</a:t>
            </a:r>
          </a:p>
          <a:p>
            <a:r>
              <a:rPr lang="en-IN" sz="1600" dirty="0">
                <a:solidFill>
                  <a:srgbClr val="002060"/>
                </a:solidFill>
                <a:sym typeface="Wingdings" panose="05000000000000000000" pitchFamily="2" charset="2"/>
              </a:rPr>
              <a:t>SDA</a:t>
            </a:r>
            <a:r>
              <a:rPr lang="en-IN" sz="1600" dirty="0">
                <a:solidFill>
                  <a:srgbClr val="7030A0"/>
                </a:solidFill>
                <a:sym typeface="Wingdings" panose="05000000000000000000" pitchFamily="2" charset="2"/>
              </a:rPr>
              <a:t> </a:t>
            </a:r>
            <a:r>
              <a:rPr lang="en-IN" sz="1600" dirty="0">
                <a:solidFill>
                  <a:srgbClr val="002060"/>
                </a:solidFill>
                <a:sym typeface="Wingdings" panose="05000000000000000000" pitchFamily="2" charset="2"/>
              </a:rPr>
              <a:t>----&gt;</a:t>
            </a:r>
            <a:r>
              <a:rPr lang="en-IN" sz="1600" dirty="0">
                <a:solidFill>
                  <a:srgbClr val="7030A0"/>
                </a:solidFill>
                <a:sym typeface="Wingdings" panose="05000000000000000000" pitchFamily="2" charset="2"/>
              </a:rPr>
              <a:t> </a:t>
            </a:r>
            <a:r>
              <a:rPr lang="en-IN" sz="1600" dirty="0">
                <a:solidFill>
                  <a:srgbClr val="002060"/>
                </a:solidFill>
                <a:sym typeface="Wingdings" panose="05000000000000000000" pitchFamily="2" charset="2"/>
              </a:rPr>
              <a:t>D2</a:t>
            </a:r>
            <a:endParaRPr lang="en-IN" sz="1600" dirty="0">
              <a:solidFill>
                <a:srgbClr val="002060"/>
              </a:solidFill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xmlns="" id="{3D125A3C-6B0F-7DB2-A654-723BBC049B7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1470" y="1079371"/>
            <a:ext cx="1548353" cy="1548353"/>
          </a:xfrm>
          <a:prstGeom prst="rect">
            <a:avLst/>
          </a:prstGeom>
        </p:spPr>
      </p:pic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xmlns="" id="{A4888993-6C39-5E4E-52C1-412E3A04B30A}"/>
              </a:ext>
            </a:extLst>
          </p:cNvPr>
          <p:cNvCxnSpPr>
            <a:cxnSpLocks/>
          </p:cNvCxnSpPr>
          <p:nvPr/>
        </p:nvCxnSpPr>
        <p:spPr>
          <a:xfrm rot="5400000">
            <a:off x="3868718" y="3631804"/>
            <a:ext cx="3539707" cy="1017897"/>
          </a:xfrm>
          <a:prstGeom prst="bentConnector3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xmlns="" id="{A7575514-4BDA-B9B8-842B-57DB731CBDA6}"/>
              </a:ext>
            </a:extLst>
          </p:cNvPr>
          <p:cNvCxnSpPr/>
          <p:nvPr/>
        </p:nvCxnSpPr>
        <p:spPr>
          <a:xfrm rot="5400000">
            <a:off x="3987038" y="3243185"/>
            <a:ext cx="2993984" cy="639582"/>
          </a:xfrm>
          <a:prstGeom prst="bentConnector3">
            <a:avLst>
              <a:gd name="adj1" fmla="val 81171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47836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937D5C-8E1B-1966-062E-6B9419ADB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138" y="525713"/>
            <a:ext cx="8880348" cy="858393"/>
          </a:xfrm>
        </p:spPr>
        <p:txBody>
          <a:bodyPr/>
          <a:lstStyle/>
          <a:p>
            <a:r>
              <a:rPr lang="en-IN" dirty="0"/>
              <a:t>Business plan</a:t>
            </a:r>
          </a:p>
        </p:txBody>
      </p:sp>
      <p:pic>
        <p:nvPicPr>
          <p:cNvPr id="1028" name="Picture 4" descr="Step-by-Step Guide to Patenting an Idea">
            <a:extLst>
              <a:ext uri="{FF2B5EF4-FFF2-40B4-BE49-F238E27FC236}">
                <a16:creationId xmlns:a16="http://schemas.microsoft.com/office/drawing/2014/main" xmlns="" id="{100D7C71-1F15-6D3A-B848-3A69905FA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0677" y="1318331"/>
            <a:ext cx="5969531" cy="4161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ndian Patent Office: How to File a Patent Application in India?">
            <a:extLst>
              <a:ext uri="{FF2B5EF4-FFF2-40B4-BE49-F238E27FC236}">
                <a16:creationId xmlns:a16="http://schemas.microsoft.com/office/drawing/2014/main" xmlns="" id="{38402129-F35A-B8A2-18BF-5CC21B3308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653" y="5475117"/>
            <a:ext cx="1500531" cy="946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mart India Hackathon 2022">
            <a:extLst>
              <a:ext uri="{FF2B5EF4-FFF2-40B4-BE49-F238E27FC236}">
                <a16:creationId xmlns:a16="http://schemas.microsoft.com/office/drawing/2014/main" xmlns="" id="{98446A24-9897-39B0-520A-E322F8FB07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848" y="2946099"/>
            <a:ext cx="2695261" cy="1218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sme-logo - La Moda Institute of Creative Arts">
            <a:extLst>
              <a:ext uri="{FF2B5EF4-FFF2-40B4-BE49-F238E27FC236}">
                <a16:creationId xmlns:a16="http://schemas.microsoft.com/office/drawing/2014/main" xmlns="" id="{3FFB2093-6915-EFA6-9854-60660CBC35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505" y="1775753"/>
            <a:ext cx="1500531" cy="112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095EDA1-DE27-16D5-2AF7-30443BD9605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309" y="5375873"/>
            <a:ext cx="1345276" cy="13452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A4C6F9AD-86BC-4FD5-1E51-66B9E435B6A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8675" y="5386989"/>
            <a:ext cx="784225" cy="123272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E729FE4-A50A-2A09-DBE8-182D4258D7BE}"/>
              </a:ext>
            </a:extLst>
          </p:cNvPr>
          <p:cNvSpPr txBox="1"/>
          <p:nvPr/>
        </p:nvSpPr>
        <p:spPr>
          <a:xfrm>
            <a:off x="9112886" y="6239883"/>
            <a:ext cx="78422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50" dirty="0"/>
              <a:t>Angel Vendors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7EF23015-E0C1-2770-6187-2F1F8A37659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018" y="5604468"/>
            <a:ext cx="1556767" cy="1087221"/>
          </a:xfrm>
          <a:prstGeom prst="rect">
            <a:avLst/>
          </a:prstGeom>
        </p:spPr>
      </p:pic>
      <p:sp>
        <p:nvSpPr>
          <p:cNvPr id="5" name="Arrow: Left-Right 4">
            <a:extLst>
              <a:ext uri="{FF2B5EF4-FFF2-40B4-BE49-F238E27FC236}">
                <a16:creationId xmlns:a16="http://schemas.microsoft.com/office/drawing/2014/main" xmlns="" id="{BFF7CEB9-66DA-7662-4474-5A71EC34F062}"/>
              </a:ext>
            </a:extLst>
          </p:cNvPr>
          <p:cNvSpPr/>
          <p:nvPr/>
        </p:nvSpPr>
        <p:spPr>
          <a:xfrm rot="1107185" flipV="1">
            <a:off x="7404532" y="2732690"/>
            <a:ext cx="1319616" cy="177383"/>
          </a:xfrm>
          <a:prstGeom prst="left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Arrow: Left-Right 5">
            <a:extLst>
              <a:ext uri="{FF2B5EF4-FFF2-40B4-BE49-F238E27FC236}">
                <a16:creationId xmlns:a16="http://schemas.microsoft.com/office/drawing/2014/main" xmlns="" id="{87DD50F5-09BC-7C11-F3DB-1E0CC4C4784F}"/>
              </a:ext>
            </a:extLst>
          </p:cNvPr>
          <p:cNvSpPr/>
          <p:nvPr/>
        </p:nvSpPr>
        <p:spPr>
          <a:xfrm rot="11543954">
            <a:off x="7734735" y="3232664"/>
            <a:ext cx="941392" cy="128941"/>
          </a:xfrm>
          <a:prstGeom prst="left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Arrow: Curved Up 7">
            <a:extLst>
              <a:ext uri="{FF2B5EF4-FFF2-40B4-BE49-F238E27FC236}">
                <a16:creationId xmlns:a16="http://schemas.microsoft.com/office/drawing/2014/main" xmlns="" id="{38E532C8-8D0F-139C-0DAA-D9BF5335A2EB}"/>
              </a:ext>
            </a:extLst>
          </p:cNvPr>
          <p:cNvSpPr/>
          <p:nvPr/>
        </p:nvSpPr>
        <p:spPr>
          <a:xfrm>
            <a:off x="6854280" y="4471915"/>
            <a:ext cx="1864016" cy="553231"/>
          </a:xfrm>
          <a:prstGeom prst="curvedUp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0" name="Arrow: Left-Right 9">
            <a:extLst>
              <a:ext uri="{FF2B5EF4-FFF2-40B4-BE49-F238E27FC236}">
                <a16:creationId xmlns:a16="http://schemas.microsoft.com/office/drawing/2014/main" xmlns="" id="{DE541F16-4432-EBC6-1C1A-43581CAA4D12}"/>
              </a:ext>
            </a:extLst>
          </p:cNvPr>
          <p:cNvSpPr/>
          <p:nvPr/>
        </p:nvSpPr>
        <p:spPr>
          <a:xfrm rot="1635148">
            <a:off x="5851515" y="5088562"/>
            <a:ext cx="2431496" cy="253891"/>
          </a:xfrm>
          <a:prstGeom prst="left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Arrow: Left-Right 11">
            <a:extLst>
              <a:ext uri="{FF2B5EF4-FFF2-40B4-BE49-F238E27FC236}">
                <a16:creationId xmlns:a16="http://schemas.microsoft.com/office/drawing/2014/main" xmlns="" id="{3FD7AF77-72A7-36CD-9D73-7AD14736C8EB}"/>
              </a:ext>
            </a:extLst>
          </p:cNvPr>
          <p:cNvSpPr/>
          <p:nvPr/>
        </p:nvSpPr>
        <p:spPr>
          <a:xfrm rot="3006968">
            <a:off x="5561047" y="5066674"/>
            <a:ext cx="774465" cy="214294"/>
          </a:xfrm>
          <a:prstGeom prst="left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Arrow: Left-Right 13">
            <a:extLst>
              <a:ext uri="{FF2B5EF4-FFF2-40B4-BE49-F238E27FC236}">
                <a16:creationId xmlns:a16="http://schemas.microsoft.com/office/drawing/2014/main" xmlns="" id="{A76EBF6E-8E07-54D6-4802-09F4F38FAF54}"/>
              </a:ext>
            </a:extLst>
          </p:cNvPr>
          <p:cNvSpPr/>
          <p:nvPr/>
        </p:nvSpPr>
        <p:spPr>
          <a:xfrm rot="18812030">
            <a:off x="4006196" y="4992604"/>
            <a:ext cx="1006978" cy="200671"/>
          </a:xfrm>
          <a:prstGeom prst="left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Arrow: Left-Right 14">
            <a:extLst>
              <a:ext uri="{FF2B5EF4-FFF2-40B4-BE49-F238E27FC236}">
                <a16:creationId xmlns:a16="http://schemas.microsoft.com/office/drawing/2014/main" xmlns="" id="{F6E7F0AF-C826-493A-E2A6-3C35299378C5}"/>
              </a:ext>
            </a:extLst>
          </p:cNvPr>
          <p:cNvSpPr/>
          <p:nvPr/>
        </p:nvSpPr>
        <p:spPr>
          <a:xfrm rot="20213146">
            <a:off x="1743260" y="4819816"/>
            <a:ext cx="2139254" cy="152136"/>
          </a:xfrm>
          <a:prstGeom prst="left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rrow: Left-Right 15">
            <a:extLst>
              <a:ext uri="{FF2B5EF4-FFF2-40B4-BE49-F238E27FC236}">
                <a16:creationId xmlns:a16="http://schemas.microsoft.com/office/drawing/2014/main" xmlns="" id="{0E89F1E4-8BC5-B7DB-7E8B-A689ECE8A578}"/>
              </a:ext>
            </a:extLst>
          </p:cNvPr>
          <p:cNvSpPr/>
          <p:nvPr/>
        </p:nvSpPr>
        <p:spPr>
          <a:xfrm rot="2183968" flipV="1">
            <a:off x="1742054" y="3052074"/>
            <a:ext cx="1085726" cy="257236"/>
          </a:xfrm>
          <a:prstGeom prst="left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Arrow: Left-Right 16">
            <a:extLst>
              <a:ext uri="{FF2B5EF4-FFF2-40B4-BE49-F238E27FC236}">
                <a16:creationId xmlns:a16="http://schemas.microsoft.com/office/drawing/2014/main" xmlns="" id="{E20C8CDF-7908-8512-C3AB-96974C1F8978}"/>
              </a:ext>
            </a:extLst>
          </p:cNvPr>
          <p:cNvSpPr/>
          <p:nvPr/>
        </p:nvSpPr>
        <p:spPr>
          <a:xfrm>
            <a:off x="1799263" y="2183771"/>
            <a:ext cx="1339755" cy="153957"/>
          </a:xfrm>
          <a:prstGeom prst="left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683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B54FFC6-7912-9AEC-4E3F-B9F6F53FD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External References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06C5E3-7CFC-B031-F3CC-761AAC2223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 Charles, Anesthetist</a:t>
            </a:r>
          </a:p>
          <a:p>
            <a:r>
              <a:rPr lang="en-US" dirty="0"/>
              <a:t>Dr Jaya Balaji, Pediatrician, Velammal Hospital, Madurai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25038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03C8FF5-EE43-9A5F-7C83-BAC36B94E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4863198-BB19-F04D-BE11-D3A411A85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To design and develop wireless pods &amp; disposable patches to monitor the vital parameters of neonates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xmlns="" id="{B7074658-5007-A3F0-129F-FC0256D94C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2135636"/>
              </p:ext>
            </p:extLst>
          </p:nvPr>
        </p:nvGraphicFramePr>
        <p:xfrm>
          <a:off x="1108482" y="3167407"/>
          <a:ext cx="9975036" cy="26960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87518">
                  <a:extLst>
                    <a:ext uri="{9D8B030D-6E8A-4147-A177-3AD203B41FA5}">
                      <a16:colId xmlns:a16="http://schemas.microsoft.com/office/drawing/2014/main" xmlns="" val="3842168349"/>
                    </a:ext>
                  </a:extLst>
                </a:gridCol>
                <a:gridCol w="4987518">
                  <a:extLst>
                    <a:ext uri="{9D8B030D-6E8A-4147-A177-3AD203B41FA5}">
                      <a16:colId xmlns:a16="http://schemas.microsoft.com/office/drawing/2014/main" xmlns="" val="205981784"/>
                    </a:ext>
                  </a:extLst>
                </a:gridCol>
              </a:tblGrid>
              <a:tr h="539213">
                <a:tc>
                  <a:txBody>
                    <a:bodyPr/>
                    <a:lstStyle/>
                    <a:p>
                      <a:r>
                        <a:rPr lang="en-IN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Hardware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07010946"/>
                  </a:ext>
                </a:extLst>
              </a:tr>
              <a:tr h="539213">
                <a:tc>
                  <a:txBody>
                    <a:bodyPr/>
                    <a:lstStyle/>
                    <a:p>
                      <a:r>
                        <a:rPr lang="en-IN" dirty="0"/>
                        <a:t>PS 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UP1263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47740487"/>
                  </a:ext>
                </a:extLst>
              </a:tr>
              <a:tr h="539213">
                <a:tc>
                  <a:txBody>
                    <a:bodyPr/>
                    <a:lstStyle/>
                    <a:p>
                      <a:r>
                        <a:rPr lang="en-IN" dirty="0"/>
                        <a:t>Organization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GE Healthcare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92277052"/>
                  </a:ext>
                </a:extLst>
              </a:tr>
              <a:tr h="539213">
                <a:tc>
                  <a:txBody>
                    <a:bodyPr/>
                    <a:lstStyle/>
                    <a:p>
                      <a:r>
                        <a:rPr lang="en-IN" dirty="0"/>
                        <a:t>Domain Bucket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MedTech/</a:t>
                      </a:r>
                      <a:r>
                        <a:rPr lang="en-IN" dirty="0" err="1"/>
                        <a:t>BioTech</a:t>
                      </a:r>
                      <a:r>
                        <a:rPr lang="en-IN" dirty="0"/>
                        <a:t>/</a:t>
                      </a:r>
                      <a:r>
                        <a:rPr lang="en-IN" dirty="0" err="1"/>
                        <a:t>HealthTech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87357171"/>
                  </a:ext>
                </a:extLst>
              </a:tr>
              <a:tr h="539213">
                <a:tc>
                  <a:txBody>
                    <a:bodyPr/>
                    <a:lstStyle/>
                    <a:p>
                      <a:r>
                        <a:rPr lang="en-IN" dirty="0"/>
                        <a:t>Team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Neo Matrixx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0753674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7570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8F009C4-94BF-F5C1-5994-2ABAC7786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Developed idea before the final product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F9E961D-741C-68CD-CC63-97B5478959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4444832" cy="2742823"/>
          </a:xfrm>
        </p:spPr>
        <p:txBody>
          <a:bodyPr>
            <a:normAutofit/>
          </a:bodyPr>
          <a:lstStyle/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" dirty="0">
                <a:solidFill>
                  <a:schemeClr val="tx1">
                    <a:lumMod val="75000"/>
                  </a:schemeClr>
                </a:solidFill>
              </a:rPr>
              <a:t>Design and develop wireless pods and disposable patches to monitor vital parameters of the neonate in NICU.</a:t>
            </a:r>
          </a:p>
          <a:p>
            <a:pPr marL="16002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tx1">
                  <a:lumMod val="75000"/>
                </a:schemeClr>
              </a:solidFill>
            </a:endParaRP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" dirty="0">
                <a:solidFill>
                  <a:schemeClr val="tx1">
                    <a:lumMod val="75000"/>
                  </a:schemeClr>
                </a:solidFill>
              </a:rPr>
              <a:t>Suitable sensors are selected to monitor the vital parameters </a:t>
            </a:r>
            <a:r>
              <a:rPr lang="en" b="1" dirty="0">
                <a:solidFill>
                  <a:schemeClr val="tx1">
                    <a:lumMod val="75000"/>
                  </a:schemeClr>
                </a:solidFill>
              </a:rPr>
              <a:t>according to the clinical needs and specifications</a:t>
            </a:r>
            <a:r>
              <a:rPr lang="en" dirty="0">
                <a:solidFill>
                  <a:schemeClr val="tx1">
                    <a:lumMod val="75000"/>
                  </a:schemeClr>
                </a:solidFill>
              </a:rPr>
              <a:t>.</a:t>
            </a:r>
          </a:p>
        </p:txBody>
      </p:sp>
      <mc:AlternateContent xmlns:mc="http://schemas.openxmlformats.org/markup-compatibility/2006">
        <mc:Choice xmlns="" xmlns:am3d="http://schemas.microsoft.com/office/drawing/2017/model3d" Requires="am3d">
          <p:graphicFrame>
            <p:nvGraphicFramePr>
              <p:cNvPr id="9" name="3D Model 8" descr="Links">
                <a:extLst>
                  <a:ext uri="{FF2B5EF4-FFF2-40B4-BE49-F238E27FC236}">
                    <a16:creationId xmlns:a16="http://schemas.microsoft.com/office/drawing/2014/main" id="{FDA3CB07-7F2B-C0D6-4BB3-8870092E207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8192349"/>
                  </p:ext>
                </p:extLst>
              </p:nvPr>
            </p:nvGraphicFramePr>
            <p:xfrm>
              <a:off x="8866254" y="-438150"/>
              <a:ext cx="3127532" cy="263548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127532" cy="2635487"/>
                    </a:xfrm>
                    <a:prstGeom prst="rect">
                      <a:avLst/>
                    </a:prstGeom>
                  </am3d:spPr>
                  <am3d:camera>
                    <am3d:pos x="0" y="0" z="747718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7812" d="1000000"/>
                    <am3d:preTrans dx="5737674" dy="-11363692" dz="-7500368"/>
                    <am3d:scale>
                      <am3d:sx n="1000000" d="1000000"/>
                      <am3d:sy n="1000000" d="1000000"/>
                      <am3d:sz n="1000000" d="1000000"/>
                    </am3d:scale>
                    <am3d:rot ax="-151885" ay="495540" az="-21836"/>
                    <am3d:postTrans dx="0" dy="0" dz="0"/>
                  </am3d:trans>
                  <am3d:raster rName="Office3DRenderer" rVer="16.0.8326">
                    <am3d:blip r:embed="rId3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7966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47697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Links">
                <a:extLst>
                  <a:ext uri="{FF2B5EF4-FFF2-40B4-BE49-F238E27FC236}">
                    <a16:creationId xmlns:a16="http://schemas.microsoft.com/office/drawing/2014/main" xmlns="" id="{FDA3CB07-7F2B-C0D6-4BB3-8870092E20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866254" y="-438150"/>
                <a:ext cx="3127532" cy="2635487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2" descr="Illustration of working principle of baby health monitoring wearable... |  Download Scientific Diagram">
            <a:extLst>
              <a:ext uri="{FF2B5EF4-FFF2-40B4-BE49-F238E27FC236}">
                <a16:creationId xmlns:a16="http://schemas.microsoft.com/office/drawing/2014/main" xmlns="" id="{C1AEE079-CBD7-BC5B-C781-18DC0361B9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4680" y="2093976"/>
            <a:ext cx="5848590" cy="3275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3569410-FF46-9D30-885E-04EE9ECB6F33}"/>
              </a:ext>
            </a:extLst>
          </p:cNvPr>
          <p:cNvSpPr txBox="1"/>
          <p:nvPr/>
        </p:nvSpPr>
        <p:spPr>
          <a:xfrm>
            <a:off x="6259398" y="5646656"/>
            <a:ext cx="4006392" cy="92333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" b="1" u="sng" dirty="0">
                <a:solidFill>
                  <a:schemeClr val="tx1">
                    <a:lumMod val="75000"/>
                  </a:schemeClr>
                </a:solidFill>
              </a:rPr>
              <a:t>Vital parameters</a:t>
            </a:r>
            <a:r>
              <a:rPr lang="en" dirty="0">
                <a:solidFill>
                  <a:schemeClr val="tx1">
                    <a:lumMod val="75000"/>
                  </a:schemeClr>
                </a:solidFill>
              </a:rPr>
              <a:t>: Temperature, heart rate, SpO2, pulse rate, ECG, and sleep apnea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124104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7967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D33351D-D898-FF5B-A85A-83BDF5470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107588"/>
          </a:xfrm>
        </p:spPr>
        <p:txBody>
          <a:bodyPr/>
          <a:lstStyle/>
          <a:p>
            <a:r>
              <a:rPr lang="en-IN" dirty="0"/>
              <a:t>Progress - Day 1 (25.08.22)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xmlns="" id="{E0AED7A4-0514-FF5D-32A3-9D655CAFFB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6139681"/>
              </p:ext>
            </p:extLst>
          </p:nvPr>
        </p:nvGraphicFramePr>
        <p:xfrm>
          <a:off x="971947" y="1928473"/>
          <a:ext cx="9290211" cy="2624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96737">
                  <a:extLst>
                    <a:ext uri="{9D8B030D-6E8A-4147-A177-3AD203B41FA5}">
                      <a16:colId xmlns:a16="http://schemas.microsoft.com/office/drawing/2014/main" xmlns="" val="3239991769"/>
                    </a:ext>
                  </a:extLst>
                </a:gridCol>
                <a:gridCol w="3096737">
                  <a:extLst>
                    <a:ext uri="{9D8B030D-6E8A-4147-A177-3AD203B41FA5}">
                      <a16:colId xmlns:a16="http://schemas.microsoft.com/office/drawing/2014/main" xmlns="" val="2315684267"/>
                    </a:ext>
                  </a:extLst>
                </a:gridCol>
                <a:gridCol w="3096737">
                  <a:extLst>
                    <a:ext uri="{9D8B030D-6E8A-4147-A177-3AD203B41FA5}">
                      <a16:colId xmlns:a16="http://schemas.microsoft.com/office/drawing/2014/main" xmlns="" val="751838298"/>
                    </a:ext>
                  </a:extLst>
                </a:gridCol>
              </a:tblGrid>
              <a:tr h="448082">
                <a:tc>
                  <a:txBody>
                    <a:bodyPr/>
                    <a:lstStyle/>
                    <a:p>
                      <a:r>
                        <a:rPr lang="en-IN" dirty="0"/>
                        <a:t>Task Assigned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Struggles Faced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Outcome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6298429"/>
                  </a:ext>
                </a:extLst>
              </a:tr>
              <a:tr h="2176395">
                <a:tc>
                  <a:txBody>
                    <a:bodyPr/>
                    <a:lstStyle/>
                    <a:p>
                      <a:r>
                        <a:rPr lang="en-IN" dirty="0"/>
                        <a:t>Reconstruct the previously designed model before the 2</a:t>
                      </a:r>
                      <a:r>
                        <a:rPr lang="en-IN" baseline="30000" dirty="0"/>
                        <a:t>nd</a:t>
                      </a:r>
                      <a:r>
                        <a:rPr lang="en-IN" dirty="0"/>
                        <a:t> round of filtration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Time Consuming, Informed not to bring the previously prepared model for the competition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Successfully reconstructed the previous module, Reduce &amp; integrate the number of sensors that can monitor several parameters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698429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4194809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B1E46A5-715E-7E69-085C-50097F6D3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Continued…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FFC32257-DDBD-AEC8-466A-A0FB5BB6F8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576763" y="2056156"/>
            <a:ext cx="3038475" cy="40513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8304E541-B663-4DE8-8B0E-A6665F475003}"/>
              </a:ext>
            </a:extLst>
          </p:cNvPr>
          <p:cNvSpPr/>
          <p:nvPr/>
        </p:nvSpPr>
        <p:spPr>
          <a:xfrm>
            <a:off x="4562573" y="3572759"/>
            <a:ext cx="471340" cy="509047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9E9B3608-F225-BDEB-8905-E2D643A948FD}"/>
              </a:ext>
            </a:extLst>
          </p:cNvPr>
          <p:cNvCxnSpPr>
            <a:stCxn id="7" idx="1"/>
          </p:cNvCxnSpPr>
          <p:nvPr/>
        </p:nvCxnSpPr>
        <p:spPr>
          <a:xfrm flipH="1" flipV="1">
            <a:off x="3308808" y="3827282"/>
            <a:ext cx="1253765" cy="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4BDF926A-A4B0-38C1-2D67-E3C11411E2D9}"/>
              </a:ext>
            </a:extLst>
          </p:cNvPr>
          <p:cNvSpPr txBox="1"/>
          <p:nvPr/>
        </p:nvSpPr>
        <p:spPr>
          <a:xfrm>
            <a:off x="1714500" y="3572759"/>
            <a:ext cx="1594308" cy="369332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MPU6050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59528D26-F070-8FEA-2648-C0F8C4F4B572}"/>
              </a:ext>
            </a:extLst>
          </p:cNvPr>
          <p:cNvSpPr/>
          <p:nvPr/>
        </p:nvSpPr>
        <p:spPr>
          <a:xfrm>
            <a:off x="5905500" y="3724275"/>
            <a:ext cx="809625" cy="9906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467AF91D-1D6D-844C-FEFB-D3EA64A18DB8}"/>
              </a:ext>
            </a:extLst>
          </p:cNvPr>
          <p:cNvCxnSpPr>
            <a:stCxn id="13" idx="3"/>
          </p:cNvCxnSpPr>
          <p:nvPr/>
        </p:nvCxnSpPr>
        <p:spPr>
          <a:xfrm flipV="1">
            <a:off x="6715125" y="4210050"/>
            <a:ext cx="2095500" cy="952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819CCB20-6540-23B6-3BCE-86080BC4DD22}"/>
              </a:ext>
            </a:extLst>
          </p:cNvPr>
          <p:cNvSpPr txBox="1"/>
          <p:nvPr/>
        </p:nvSpPr>
        <p:spPr>
          <a:xfrm>
            <a:off x="8810625" y="3970666"/>
            <a:ext cx="108585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AD8232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5084E9D3-3CB6-7405-B469-BEC18C43A0A0}"/>
              </a:ext>
            </a:extLst>
          </p:cNvPr>
          <p:cNvSpPr/>
          <p:nvPr/>
        </p:nvSpPr>
        <p:spPr>
          <a:xfrm>
            <a:off x="5033913" y="3827282"/>
            <a:ext cx="871587" cy="649446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872EA5CA-3B4D-6D90-CE64-022BB3F80170}"/>
              </a:ext>
            </a:extLst>
          </p:cNvPr>
          <p:cNvCxnSpPr>
            <a:stCxn id="18" idx="2"/>
          </p:cNvCxnSpPr>
          <p:nvPr/>
        </p:nvCxnSpPr>
        <p:spPr>
          <a:xfrm flipH="1">
            <a:off x="5457825" y="4476728"/>
            <a:ext cx="11882" cy="140972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42A800D7-8637-BD17-D514-F844649F4EB9}"/>
              </a:ext>
            </a:extLst>
          </p:cNvPr>
          <p:cNvSpPr txBox="1"/>
          <p:nvPr/>
        </p:nvSpPr>
        <p:spPr>
          <a:xfrm>
            <a:off x="4364905" y="5886450"/>
            <a:ext cx="235022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 err="1"/>
              <a:t>NodeMCU</a:t>
            </a:r>
            <a:r>
              <a:rPr lang="en-IN" dirty="0"/>
              <a:t> ESP8266</a:t>
            </a:r>
          </a:p>
        </p:txBody>
      </p:sp>
    </p:spTree>
    <p:extLst>
      <p:ext uri="{BB962C8B-B14F-4D97-AF65-F5344CB8AC3E}">
        <p14:creationId xmlns:p14="http://schemas.microsoft.com/office/powerpoint/2010/main" val="1309996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D90718-8B01-34DA-ACC9-18F148C33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Progress – day 2 (26.08.22)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53B26CD-6403-3D7C-30B3-31F48285C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 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xmlns="" id="{0A85FD3E-0CF5-0F68-43C8-0B0FA5B493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6077770"/>
              </p:ext>
            </p:extLst>
          </p:nvPr>
        </p:nvGraphicFramePr>
        <p:xfrm>
          <a:off x="1155699" y="1853141"/>
          <a:ext cx="9255126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85042">
                  <a:extLst>
                    <a:ext uri="{9D8B030D-6E8A-4147-A177-3AD203B41FA5}">
                      <a16:colId xmlns:a16="http://schemas.microsoft.com/office/drawing/2014/main" xmlns="" val="3981482109"/>
                    </a:ext>
                  </a:extLst>
                </a:gridCol>
                <a:gridCol w="3085042">
                  <a:extLst>
                    <a:ext uri="{9D8B030D-6E8A-4147-A177-3AD203B41FA5}">
                      <a16:colId xmlns:a16="http://schemas.microsoft.com/office/drawing/2014/main" xmlns="" val="299773069"/>
                    </a:ext>
                  </a:extLst>
                </a:gridCol>
                <a:gridCol w="3085042">
                  <a:extLst>
                    <a:ext uri="{9D8B030D-6E8A-4147-A177-3AD203B41FA5}">
                      <a16:colId xmlns:a16="http://schemas.microsoft.com/office/drawing/2014/main" xmlns="" val="408159624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Task Assigned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Struggles Faced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Outcome</a:t>
                      </a: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70831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Obtain output for temperature &amp; ECG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Error Handling in Code – A large number of errors compared to what we expected!!!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Obtained the output for temperature &amp; ECG</a:t>
                      </a: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80820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Design a Printed Circuit Board(PCB) with the least dimensions as far possible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Limited knowledge of PCB designing, Absence of holes in PCB(after printing), Copper in the rest of the parts except the connection was not removed, Time consuming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Successfully designed a PCB board referring YouTube videos &amp; </a:t>
                      </a:r>
                      <a:r>
                        <a:rPr lang="en-IN" dirty="0" err="1"/>
                        <a:t>EasyEDA</a:t>
                      </a:r>
                      <a:r>
                        <a:rPr lang="en-IN" dirty="0"/>
                        <a:t> software &amp; Gerber file was generated</a:t>
                      </a: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8828350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1810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5E9FE6B-21C7-9FFC-51F6-ED44699A6B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973" y="96635"/>
            <a:ext cx="9134475" cy="41136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A3A872E7-8EF0-831A-8352-5A1827B0E8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5526" y="4220153"/>
            <a:ext cx="4686436" cy="23713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60E58AB-47C1-21BF-D797-D6234AC066DE}"/>
              </a:ext>
            </a:extLst>
          </p:cNvPr>
          <p:cNvSpPr txBox="1"/>
          <p:nvPr/>
        </p:nvSpPr>
        <p:spPr>
          <a:xfrm>
            <a:off x="7616858" y="4566819"/>
            <a:ext cx="3836709" cy="107721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00B050"/>
                </a:solidFill>
              </a:rPr>
              <a:t>Output: ECG &amp; Temperature</a:t>
            </a:r>
          </a:p>
        </p:txBody>
      </p:sp>
    </p:spTree>
    <p:extLst>
      <p:ext uri="{BB962C8B-B14F-4D97-AF65-F5344CB8AC3E}">
        <p14:creationId xmlns:p14="http://schemas.microsoft.com/office/powerpoint/2010/main" val="725515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11027F6-85B0-B1CC-3ED7-D3B9BE503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References for ecg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873E06C-DBF3-143C-0AD0-5FB52C440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035" y="2121408"/>
            <a:ext cx="2809188" cy="753768"/>
          </a:xfrm>
        </p:spPr>
        <p:txBody>
          <a:bodyPr/>
          <a:lstStyle/>
          <a:p>
            <a:r>
              <a:rPr lang="en-IN" dirty="0"/>
              <a:t>European Heart Journal 2002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F233FDD4-F53C-36F8-746F-0742C24D7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8614" y="2121408"/>
            <a:ext cx="8125905" cy="4364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348597"/>
      </p:ext>
    </p:extLst>
  </p:cSld>
  <p:clrMapOvr>
    <a:masterClrMapping/>
  </p:clrMapOvr>
  <p:transition spd="slow">
    <p:randomBar dir="vert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1213</TotalTime>
  <Words>837</Words>
  <Application>Microsoft Office PowerPoint</Application>
  <PresentationFormat>Widescreen</PresentationFormat>
  <Paragraphs>165</Paragraphs>
  <Slides>25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Calibri</vt:lpstr>
      <vt:lpstr>Rockwell</vt:lpstr>
      <vt:lpstr>Rockwell Condensed</vt:lpstr>
      <vt:lpstr>Wingdings</vt:lpstr>
      <vt:lpstr>Wood Type</vt:lpstr>
      <vt:lpstr>PowerPoint Presentation</vt:lpstr>
      <vt:lpstr>Wireless pods &amp; disposable patches to monitor the vital parameters of NEonates</vt:lpstr>
      <vt:lpstr>Problem statement</vt:lpstr>
      <vt:lpstr>Developed idea before the final product</vt:lpstr>
      <vt:lpstr>Progress - Day 1 (25.08.22)</vt:lpstr>
      <vt:lpstr>Continued…</vt:lpstr>
      <vt:lpstr>Progress – day 2 (26.08.22)</vt:lpstr>
      <vt:lpstr>PowerPoint Presentation</vt:lpstr>
      <vt:lpstr>References for ecg</vt:lpstr>
      <vt:lpstr>Placement of ecg leads on neonates</vt:lpstr>
      <vt:lpstr>Progress – day 3 (27.08.22)</vt:lpstr>
      <vt:lpstr>Structure of the pod</vt:lpstr>
      <vt:lpstr>Continued…</vt:lpstr>
      <vt:lpstr>Progress – day 4 (28.08.22)</vt:lpstr>
      <vt:lpstr>PowerPoint Presentation</vt:lpstr>
      <vt:lpstr>Product validation</vt:lpstr>
      <vt:lpstr>PowerPoint Presentation</vt:lpstr>
      <vt:lpstr>PowerPoint Presentation</vt:lpstr>
      <vt:lpstr>Progress – day 5 (29.08.22)</vt:lpstr>
      <vt:lpstr>Sleep apnea</vt:lpstr>
      <vt:lpstr>BOM</vt:lpstr>
      <vt:lpstr>Circuit diagram of the pod to be placed in the feet</vt:lpstr>
      <vt:lpstr>Circuit diagram of the pod to be placed on the chest</vt:lpstr>
      <vt:lpstr>Business plan</vt:lpstr>
      <vt:lpstr>External References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Wireless pods &amp; disposable patches to monitor the vital parameters of NEonates</dc:title>
  <dc:creator>Vishal Jonathan</dc:creator>
  <cp:lastModifiedBy>Dinesh</cp:lastModifiedBy>
  <cp:revision>69</cp:revision>
  <dcterms:created xsi:type="dcterms:W3CDTF">2022-08-28T05:50:16Z</dcterms:created>
  <dcterms:modified xsi:type="dcterms:W3CDTF">2024-06-24T05:34:24Z</dcterms:modified>
</cp:coreProperties>
</file>

<file path=docProps/thumbnail.jpeg>
</file>